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70" r:id="rId4"/>
    <p:sldMasterId id="2147483681" r:id="rId5"/>
  </p:sldMasterIdLst>
  <p:notesMasterIdLst>
    <p:notesMasterId r:id="rId7"/>
  </p:notesMasterIdLst>
  <p:sldIdLst>
    <p:sldId id="257" r:id="rId6"/>
    <p:sldId id="258" r:id="rId8"/>
    <p:sldId id="341" r:id="rId9"/>
    <p:sldId id="287" r:id="rId10"/>
    <p:sldId id="314" r:id="rId11"/>
    <p:sldId id="315" r:id="rId12"/>
    <p:sldId id="316" r:id="rId13"/>
    <p:sldId id="342" r:id="rId14"/>
    <p:sldId id="317" r:id="rId15"/>
    <p:sldId id="318" r:id="rId16"/>
    <p:sldId id="319" r:id="rId17"/>
    <p:sldId id="339" r:id="rId18"/>
    <p:sldId id="340" r:id="rId19"/>
    <p:sldId id="320" r:id="rId20"/>
    <p:sldId id="321" r:id="rId21"/>
    <p:sldId id="371" r:id="rId22"/>
    <p:sldId id="322" r:id="rId23"/>
    <p:sldId id="323" r:id="rId24"/>
    <p:sldId id="324" r:id="rId25"/>
    <p:sldId id="372" r:id="rId26"/>
    <p:sldId id="375" r:id="rId27"/>
    <p:sldId id="326" r:id="rId28"/>
    <p:sldId id="373" r:id="rId29"/>
    <p:sldId id="328" r:id="rId30"/>
    <p:sldId id="329" r:id="rId31"/>
    <p:sldId id="330" r:id="rId32"/>
    <p:sldId id="331" r:id="rId33"/>
    <p:sldId id="332" r:id="rId34"/>
    <p:sldId id="333" r:id="rId35"/>
    <p:sldId id="334" r:id="rId36"/>
    <p:sldId id="335" r:id="rId37"/>
    <p:sldId id="336" r:id="rId38"/>
    <p:sldId id="337" r:id="rId39"/>
    <p:sldId id="259" r:id="rId40"/>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62"/>
        <p:guide pos="2938"/>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124"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5125"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幻灯片图像占位符 1"/>
          <p:cNvSpPr>
            <a:spLocks noGrp="1" noRot="1" noChangeAspect="1"/>
          </p:cNvSpPr>
          <p:nvPr>
            <p:ph type="sldImg"/>
          </p:nvPr>
        </p:nvSpPr>
        <p:spPr/>
      </p:sp>
      <p:sp>
        <p:nvSpPr>
          <p:cNvPr id="3" name="备注占位符 2"/>
          <p:cNvSpPr>
            <a:spLocks noGrp="1"/>
          </p:cNvSpPr>
          <p:nvPr>
            <p:ph type="body" idx="1"/>
          </p:nvPr>
        </p:nvSpPr>
        <p:spPr/>
        <p:txBody>
          <a:bodyPr lIns="91440" tIns="45720" rIns="91440" bIns="45720" rtlCol="0" anchor="t"/>
          <a:lstStyle/>
          <a:p>
            <a:pPr fontAlgn="auto"/>
            <a:r>
              <a:rPr lang="zh-CN" altLang="en-US" sz="2800" b="1" strike="noStrike" noProof="1"/>
              <a:t>Mr.Chairman, Honorable guest, Ladies and gentlemen, good morning, </a:t>
            </a:r>
            <a:endParaRPr lang="zh-CN" altLang="en-US" sz="2800" b="1" strike="noStrike" noProof="1"/>
          </a:p>
          <a:p>
            <a:pPr fontAlgn="auto"/>
            <a:endParaRPr lang="zh-CN" altLang="en-US" sz="2800" b="1" strike="noStrike" noProof="1"/>
          </a:p>
          <a:p>
            <a:pPr fontAlgn="auto"/>
            <a:r>
              <a:rPr lang="en-US" altLang="zh-CN" sz="2800" b="1" strike="noStrike" noProof="1"/>
              <a:t>i</a:t>
            </a:r>
            <a:r>
              <a:rPr lang="zh-CN" altLang="en-US" sz="2800" b="1" strike="noStrike" noProof="1"/>
              <a:t>t's very pleasure for me to attend this meeting</a:t>
            </a:r>
            <a:r>
              <a:rPr lang="en-US" altLang="zh-CN" sz="2800" b="1" strike="noStrike" noProof="1"/>
              <a:t>.</a:t>
            </a:r>
            <a:r>
              <a:rPr lang="en-US" altLang="zh-CN" sz="2800" strike="noStrike" noProof="1"/>
              <a:t> </a:t>
            </a:r>
            <a:endParaRPr lang="en-US" altLang="zh-CN" sz="2800" strike="noStrike" noProof="1"/>
          </a:p>
          <a:p>
            <a:pPr fontAlgn="auto"/>
            <a:endParaRPr lang="en-US" altLang="zh-CN" sz="2800" strike="noStrike" noProof="1"/>
          </a:p>
          <a:p>
            <a:pPr fontAlgn="auto"/>
            <a:r>
              <a:rPr lang="en-US" altLang="zh-CN" sz="2800" b="1" strike="noStrike" noProof="1"/>
              <a:t>Today I would like to present my paper“</a:t>
            </a:r>
            <a:r>
              <a:rPr lang="en-US" altLang="zh-CN" sz="2800" b="1" strike="noStrike" noProof="1" dirty="0" smtClean="0">
                <a:effectLst>
                  <a:outerShdw blurRad="38100" dist="38100" dir="2700000" algn="tl">
                    <a:srgbClr val="C0C0C0"/>
                  </a:outerShdw>
                </a:effectLst>
                <a:uFillTx/>
                <a:latin typeface="Arial" panose="020B0604020202020204" pitchFamily="34" charset="0"/>
                <a:ea typeface="宋体" panose="02010600030101010101" pitchFamily="2" charset="-122"/>
                <a:sym typeface="+mn-ea"/>
              </a:rPr>
              <a:t>DDT: Mitigating the Competitiveness Difference of Data Center TCPs</a:t>
            </a:r>
            <a:r>
              <a:rPr lang="en-US" altLang="zh-CN" sz="2800" b="1" strike="noStrike" noProof="1"/>
              <a:t>”.</a:t>
            </a:r>
            <a:endParaRPr lang="en-US" altLang="zh-CN" sz="2800" b="1" strike="noStrike" noProof="1"/>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cs typeface="+mn-cs"/>
                <a:sym typeface="+mn-ea"/>
              </a:rPr>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cs typeface="+mn-cs"/>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b="1"/>
              <a:t>To deeply investigate this problem, we run real implementation in which a host uses HTTP to simultaneously fetch two files from two machines via an ECN-enabled switch. One machine runs DCTCP, and the other one runs CUBIC or DX. </a:t>
            </a:r>
            <a:endParaRPr lang="zh-CN" altLang="en-US" b="1"/>
          </a:p>
          <a:p>
            <a:r>
              <a:rPr lang="zh-CN" altLang="en-US" b="1"/>
              <a:t>The above two figures show that DCTCP finishes the transfer much faster than both CUBIC and DX. Ideally, if both two senders get the identical bandwidth, they should finish transfer at the same time. However, DCTCP almost takes all the bandwidth during its transmission, seriously damaging the performance of ECN-disabled TCP. </a:t>
            </a:r>
            <a:endParaRPr lang="zh-CN" altLang="en-US"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b="1"/>
              <a:t>To find out the reason, we show how we deploy DCTCP. Deploying DCTCP needs the ECN capable switch. The popular approach is to simply use RED with both its low and high ECN marking thresholds set as the same value. We just follow this method. </a:t>
            </a:r>
            <a:endParaRPr lang="zh-CN" altLang="en-US" b="1"/>
          </a:p>
          <a:p>
            <a:r>
              <a:rPr lang="zh-CN" altLang="en-US" b="1"/>
              <a:t>In this figure, the DCTCP marking threshold K is represented by the yellow bar. Below the yellow bar, all packets are queued. Above the yellow bar, the ECN packets are marked, while the non-ECN packets are directly dropped. This is unfair to the ECN-disabled TCPs. </a:t>
            </a:r>
            <a:endParaRPr lang="zh-CN" altLang="en-US"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b="1"/>
              <a:t>Next, we give several possible remedies to observe if the problem can be solved. </a:t>
            </a:r>
            <a:endParaRPr lang="zh-CN" altLang="en-US"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b="1"/>
              <a:t>The first intuitive solution is to enforce the passive dropping on the non-ECN packets. That is to say, when the switch queue length is greater than the marking threshold, the non-ECN packets are still queued unless the switch buffer is overflowed. </a:t>
            </a:r>
            <a:endParaRPr lang="zh-CN" altLang="en-US"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b="1"/>
              <a:t>However, after we redo the previous test, the result shows that the unfairness still exists. In the left figure, the situation is totally reversed. CUBIC wins the competition in a landslide since CUBIC does not retreat until perceiving the packet loss, making it tend to fill up the space of switch buffer. Adversely, DCTCP retreats much more earlier since the marking threshold is generally much smaller than the switch buffer size to provide low queuing delay.</a:t>
            </a:r>
            <a:endParaRPr lang="zh-CN" altLang="en-US" b="1"/>
          </a:p>
          <a:p>
            <a:r>
              <a:rPr lang="zh-CN" altLang="en-US" b="1"/>
              <a:t>In contrast, DX is still too weak since it is very sensitive to queuing delay due to its design goal of achieving zero-queuing, which in turn causes the much earlier backoff operation compared with DCTCP. </a:t>
            </a:r>
            <a:endParaRPr lang="zh-CN" altLang="en-US"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b="1"/>
              <a:t>The second straightforward method is running different queue polices in switch for the coexisting protocols. This is a good way to provide the inter-protocol fairness, but hard to guarantee the flow-level fairness. The reason is that the switch needs to monitor the number of flows in each queue of each port in real time to achieve the fair bandwidth allocation at the flow-level, which introduces high implementation overhead on switch. </a:t>
            </a:r>
            <a:endParaRPr lang="zh-CN" altLang="en-US"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b="1"/>
              <a:t>Additionally, we also wonder if the classic WRED can resolve the problem. In principle, WRED selectively drops packets based on priority. Packets with the high priority are less likely dropped than packets with the lower priority. We assign different values to the low and high dropping thresholds for CUBIC. Below the lower green bar, the CUBIC packets are queued. Between two green bars, the CUBIC packets are selectively dropped. Above the higher green bar, the CUBIC packets are directly dropped.  </a:t>
            </a:r>
            <a:endParaRPr lang="zh-CN" altLang="en-US"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b="1"/>
              <a:t>After many attempts, we find out the best threshold values for CUBIC, which causes the very close completion time in each case, as shown in the left figure. Nonetheless, since each protocol sends only one flow, it is unclear if the threshold setting also works under the asymmetric traffic, in which the numbers of CUBIC and DCTCP flows are not equal. Unfortunately, the answer is no. In the right figure, we find that the flow-level fairness is not satisfied across almost all the cases, except the symmetric one, showing that the static configuration of thresholds can not adapt to the traffic variation in real-time.</a:t>
            </a:r>
            <a:endParaRPr lang="zh-CN" altLang="en-US"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b="1"/>
              <a:t>Recent solutions such as AC/DC and vCC effectively address the coexistence problem by embedding the protocol translation module into the hypervisor. They interrupt the normal end-to-end data transfer of the tenant’s TCP. Before entering the network, the mixed traffic must be shaped to a kind of isomorphic traffic. Therefore, there exists only one type of traffic in the underlying network, thus avoiding the coexistence problem perfectly. </a:t>
            </a:r>
            <a:endParaRPr lang="zh-CN" altLang="en-US" b="1"/>
          </a:p>
          <a:p>
            <a:r>
              <a:rPr lang="zh-CN" altLang="en-US" b="1"/>
              <a:t>Nevertheless, for the consideration of elasticity and flexibility, another problem also comes together: How to accurately translate the underlying congestion signal into the one that the VM's TCP can understand? For example, if DCTCP handles the data transmission in the physical network, how to transform the mark signal to the packet loss or delay signal at VM level? Besides, the processing delay in hypervisor can greatly increase the transfer latency, which probably confuses the delay-based protocol. Therefore, it is hard for the hypervisor-based methods to guarantee fairness without negative impacts on the VM’s TCP. </a:t>
            </a:r>
            <a:endParaRPr lang="zh-CN" altLang="en-US"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en-US" altLang="zh-CN" b="1"/>
              <a:t>Based the above observations</a:t>
            </a:r>
            <a:r>
              <a:rPr lang="zh-CN" altLang="en-US" b="1"/>
              <a:t>, we conclude the design objectives are as the following:</a:t>
            </a:r>
            <a:endParaRPr lang="zh-CN" altLang="en-US" b="1"/>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幻灯片图像占位符 1"/>
          <p:cNvSpPr>
            <a:spLocks noGrp="1" noRot="1"/>
          </p:cNvSpPr>
          <p:nvPr>
            <p:ph type="sldImg"/>
          </p:nvPr>
        </p:nvSpPr>
        <p:spPr/>
      </p:sp>
      <p:sp>
        <p:nvSpPr>
          <p:cNvPr id="9218" name="文本占位符 2"/>
          <p:cNvSpPr>
            <a:spLocks noGrp="1"/>
          </p:cNvSpPr>
          <p:nvPr>
            <p:ph type="body"/>
          </p:nvPr>
        </p:nvSpPr>
        <p:spPr/>
        <p:txBody>
          <a:bodyPr lIns="91440" tIns="45720" rIns="91440" bIns="45720" anchor="t"/>
          <a:p>
            <a:pPr lvl="0"/>
            <a:r>
              <a:rPr lang="en-US" altLang="zh-CN" b="1" dirty="0"/>
              <a:t>This is the outline of my talk. </a:t>
            </a:r>
            <a:endParaRPr lang="en-US" altLang="zh-CN" b="1" dirty="0"/>
          </a:p>
          <a:p>
            <a:pPr lvl="0"/>
            <a:endParaRPr lang="en-US" altLang="zh-CN" b="1" dirty="0"/>
          </a:p>
          <a:p>
            <a:pPr lvl="0"/>
            <a:r>
              <a:rPr lang="en-US" altLang="zh-CN" b="1" dirty="0"/>
              <a:t>Firstly, I'm going to introduce the research background. </a:t>
            </a:r>
            <a:endParaRPr lang="en-US" altLang="zh-CN" b="1" dirty="0"/>
          </a:p>
          <a:p>
            <a:pPr lvl="0"/>
            <a:endParaRPr lang="en-US" altLang="zh-CN" b="1" dirty="0"/>
          </a:p>
          <a:p>
            <a:pPr lvl="0"/>
            <a:r>
              <a:rPr lang="en-US" altLang="zh-CN" b="1" dirty="0"/>
              <a:t>Secondly, I'll elaborate the  motivation and describe our approach. </a:t>
            </a:r>
            <a:endParaRPr lang="en-US" altLang="zh-CN" b="1" dirty="0"/>
          </a:p>
          <a:p>
            <a:pPr lvl="0"/>
            <a:endParaRPr lang="en-US" altLang="zh-CN" b="1" dirty="0"/>
          </a:p>
          <a:p>
            <a:pPr lvl="0"/>
            <a:r>
              <a:rPr lang="en-US" altLang="zh-CN" b="1" dirty="0"/>
              <a:t>Then, the evaluation results will be presented.</a:t>
            </a:r>
            <a:endParaRPr lang="en-US" altLang="zh-CN" b="1" dirty="0"/>
          </a:p>
          <a:p>
            <a:pPr lvl="0"/>
            <a:endParaRPr lang="en-US" altLang="zh-CN" b="1" dirty="0"/>
          </a:p>
          <a:p>
            <a:pPr lvl="0"/>
            <a:r>
              <a:rPr lang="en-US" altLang="zh-CN" b="1" dirty="0"/>
              <a:t>Finally, I'll summarize </a:t>
            </a:r>
            <a:r>
              <a:rPr lang="en-US" altLang="zh-CN" b="1" dirty="0">
                <a:sym typeface="宋体" panose="02010600030101010101" pitchFamily="2" charset="-122"/>
              </a:rPr>
              <a:t>our work</a:t>
            </a:r>
            <a:r>
              <a:rPr lang="en-US" altLang="zh-CN" b="1" dirty="0"/>
              <a:t>.</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b="1"/>
              <a:t>Next, we show our approach. </a:t>
            </a:r>
            <a:endParaRPr lang="zh-CN" altLang="en-US"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b="1"/>
              <a:t>We first present the basic idea. The value of marking threshold decides both the time at which the sender starts to retreat, and what extent the sending rate should be reduced. In other words, we can increase or decrease the value of marking threshold to make the ECN-enabled TCP become more or less aggressive. Similarly, the packet dropping threshold indicates the number of non-ECN packets that can be queued at the switch buffer, which enlightens us that varying its value can adjust the competitiveness of ECN-disabled TCP. </a:t>
            </a:r>
            <a:endParaRPr lang="zh-CN" altLang="en-US"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b="1"/>
              <a:t>We propose DDT to achieve the flow-level fairness when the heterogeneous TCP traffic coexists. The switch queue has two thresholds including the ECN marking threshold, and the packet dropping threshold. Moreover, the switch classifies the protocol types of active flows, and measures the number of flows in each type. Then, the thresholds are adaptively regulated in a linear way to control the competitiveness of coexisting TCPs so that each of them can share bandwidth fairly. </a:t>
            </a:r>
            <a:endParaRPr lang="zh-CN" altLang="en-US" b="1"/>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b="1"/>
              <a:t>Next, we evaluate the performance of DDT.</a:t>
            </a:r>
            <a:endParaRPr lang="zh-CN" altLang="en-US" b="1"/>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b="1"/>
              <a:t>The test scenario includes the small-scaled real implementation and the large-scaled NS2 simulation. </a:t>
            </a:r>
            <a:endParaRPr lang="zh-CN" altLang="en-US" b="1"/>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b="1"/>
              <a:t>We deploy DDT and redo the tests in the motivation part. In the above figures, with the help of DDT, the coexisting protocols obtain the similar bandwidths and finish the file transfer almost at the same time, showing that the fairness is well guaranteed. </a:t>
            </a:r>
            <a:endParaRPr lang="zh-CN" altLang="en-US" b="1"/>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b="1"/>
              <a:t>As to the test of Jain’s fairness index, we find that the fairness index without DDT is quite low in both two figures. In contrast, after introducing DDT, the fairness index is never lower than 0.8. </a:t>
            </a:r>
            <a:endParaRPr lang="zh-CN" altLang="en-US" b="1"/>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b="1"/>
              <a:t>We also investigate if DDT can adapt to the asymmetric traffic. From the figures, we can find that the situation is totally changed after introducing DDT. Both the identical average flow throughput and the higher fairness indexes above the bars show that the flow-level fairness is good.  </a:t>
            </a:r>
            <a:endParaRPr lang="zh-CN" altLang="en-US" b="1"/>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b="1"/>
              <a:t>Since DDT needs to monitor the per-flow state at switch, the implementation overhead should be considered particularly. Our preliminary prototype switch is a Linux kernel-patched X86 machine, hence we observe the overhead of operating system. Overall, since DDT does not work when the heterogeneous traffic is absent, the additional overhead of introducing DDT is trivial. </a:t>
            </a:r>
            <a:endParaRPr lang="zh-CN" altLang="en-US" b="1"/>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b="1"/>
              <a:t>Next, we run large-scaled NS2 simulation. We first evaluate the flow-level fairness under the asymmetric traffic involving 1000 heterogeneous flows. In the above figures, the average flow throughputs of the ECN-disabled TCPs with DDT move closer to those of DCTCP. In fact, the performance gain can increase if the coexistence happens more frequently. In our tests, since the destination of each flow is randomly generated, the coexistence is uncontrollable. Therefore, we believe that the performance of DDT can become more promising. </a:t>
            </a:r>
            <a:endParaRPr lang="zh-CN" altLang="en-US" b="1"/>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b="1"/>
              <a:t>We start with introducing </a:t>
            </a:r>
            <a:r>
              <a:rPr lang="en-US" altLang="zh-CN" b="1"/>
              <a:t>the </a:t>
            </a:r>
            <a:r>
              <a:rPr lang="zh-CN" altLang="en-US" b="1"/>
              <a:t>background.</a:t>
            </a:r>
            <a:endParaRPr lang="zh-CN" altLang="en-US"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b="1"/>
              <a:t>Since DDT corrects the abnormal packet loss of the original ECN scheme, we also wonder if DDT can improve the flow-level transmission performance. From the above figures, we can observe that the improvement gets better as increasing the network load. </a:t>
            </a:r>
            <a:endParaRPr lang="zh-CN" altLang="en-US"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sz="1400" b="1"/>
              <a:t>Besides, the FCT percentiles are also </a:t>
            </a:r>
            <a:r>
              <a:rPr lang="zh-CN" altLang="en-US" sz="3600" b="1"/>
              <a:t>significantly </a:t>
            </a:r>
            <a:r>
              <a:rPr lang="zh-CN" altLang="en-US" sz="1400" b="1"/>
              <a:t>improved almost across all the cases. </a:t>
            </a:r>
            <a:endParaRPr lang="zh-CN" altLang="en-US" sz="1400" b="1"/>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b="1"/>
              <a:t>Finally, we conclude our work. </a:t>
            </a:r>
            <a:endParaRPr lang="zh-CN" altLang="en-US" b="1"/>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en-US" altLang="zh-CN" b="1"/>
              <a:t>Our  future work includes: </a:t>
            </a:r>
            <a:endParaRPr lang="en-US" altLang="zh-CN" b="1"/>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幻灯片图像占位符 1"/>
          <p:cNvSpPr>
            <a:spLocks noGrp="1" noRot="1"/>
          </p:cNvSpPr>
          <p:nvPr>
            <p:ph type="sldImg"/>
          </p:nvPr>
        </p:nvSpPr>
        <p:spPr/>
      </p:sp>
      <p:sp>
        <p:nvSpPr>
          <p:cNvPr id="49154" name="文本占位符 2"/>
          <p:cNvSpPr>
            <a:spLocks noGrp="1"/>
          </p:cNvSpPr>
          <p:nvPr>
            <p:ph type="body"/>
          </p:nvPr>
        </p:nvSpPr>
        <p:spPr/>
        <p:txBody>
          <a:bodyPr lIns="91440" tIns="45720" rIns="91440" bIns="45720" anchor="t"/>
          <a:p>
            <a:pPr lvl="0"/>
            <a:r>
              <a:rPr lang="en-US" altLang="zh-CN" b="1"/>
              <a:t>Thanks for everyone.</a:t>
            </a:r>
            <a:endParaRPr lang="en-US" altLang="zh-CN" b="1"/>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幻灯片图像占位符 1"/>
          <p:cNvSpPr>
            <a:spLocks noGrp="1" noRot="1"/>
          </p:cNvSpPr>
          <p:nvPr>
            <p:ph type="sldImg"/>
          </p:nvPr>
        </p:nvSpPr>
        <p:spPr/>
      </p:sp>
      <p:sp>
        <p:nvSpPr>
          <p:cNvPr id="12290" name="文本占位符 2"/>
          <p:cNvSpPr>
            <a:spLocks noGrp="1"/>
          </p:cNvSpPr>
          <p:nvPr>
            <p:ph type="body"/>
          </p:nvPr>
        </p:nvSpPr>
        <p:spPr/>
        <p:txBody>
          <a:bodyPr lIns="91440" tIns="45720" rIns="91440" bIns="45720" anchor="t"/>
          <a:p>
            <a:pPr lvl="0"/>
            <a:r>
              <a:rPr lang="en-US" altLang="zh-CN" b="1"/>
              <a:t>In the context of data center transport, there is an old, but endless problem, which is how to use simple but effective method to achieve both high throughput and low latency. </a:t>
            </a:r>
            <a:endParaRPr lang="en-US" altLang="zh-CN" b="1"/>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p:cNvSpPr>
          <p:nvPr>
            <p:ph type="sldImg"/>
          </p:nvPr>
        </p:nvSpPr>
        <p:spPr/>
      </p:sp>
      <p:sp>
        <p:nvSpPr>
          <p:cNvPr id="3" name="文本占位符 2"/>
          <p:cNvSpPr/>
          <p:nvPr>
            <p:ph type="body"/>
          </p:nvPr>
        </p:nvSpPr>
        <p:spPr/>
        <p:txBody>
          <a:bodyPr lIns="91440" tIns="45720" rIns="91440" bIns="45720" anchor="t"/>
          <a:p>
            <a:pPr fontAlgn="auto"/>
            <a:r>
              <a:rPr kumimoji="1" lang="en-US" altLang="zh-CN" b="1" strike="noStrike" noProof="1">
                <a:effectLst>
                  <a:outerShdw blurRad="38100" dist="19050" dir="2700000" algn="tl" rotWithShape="0">
                    <a:schemeClr val="dk1">
                      <a:alpha val="40000"/>
                    </a:schemeClr>
                  </a:outerShdw>
                </a:effectLst>
                <a:ea typeface="黑体" panose="02010609060101010101" pitchFamily="49" charset="-122"/>
                <a:sym typeface="+mn-ea"/>
              </a:rPr>
              <a:t>However, the old, non-optimized TCP stack is the culprit that leads to loss, increased latency and throughput degradation. </a:t>
            </a:r>
            <a:endParaRPr kumimoji="1" lang="en-US" altLang="zh-CN" b="1" strike="noStrike" noProof="1">
              <a:solidFill>
                <a:schemeClr val="tx1"/>
              </a:solidFill>
              <a:effectLst>
                <a:outerShdw blurRad="38100" dist="19050" dir="2700000" algn="tl" rotWithShape="0">
                  <a:schemeClr val="dk1">
                    <a:alpha val="40000"/>
                  </a:schemeClr>
                </a:outerShdw>
              </a:effectLst>
              <a:latin typeface="+mn-lt"/>
              <a:ea typeface="黑体" panose="02010609060101010101" pitchFamily="49" charset="-122"/>
              <a:cs typeface="+mn-cs"/>
              <a:sym typeface="+mn-ea"/>
            </a:endParaRPr>
          </a:p>
          <a:p>
            <a:pPr fontAlgn="auto"/>
            <a:r>
              <a:rPr lang="en-US" altLang="zh-CN" b="1" strike="noStrike" noProof="1"/>
              <a:t>Therefore, for the consideration of practicability, u</a:t>
            </a:r>
            <a:r>
              <a:rPr kumimoji="1" lang="en-US" altLang="zh-CN" b="1" strike="noStrike" noProof="1">
                <a:effectLst>
                  <a:outerShdw blurRad="38100" dist="19050" dir="2700000" algn="tl" rotWithShape="0">
                    <a:schemeClr val="dk1">
                      <a:alpha val="40000"/>
                    </a:schemeClr>
                  </a:outerShdw>
                </a:effectLst>
                <a:ea typeface="黑体" panose="02010609060101010101" pitchFamily="49" charset="-122"/>
                <a:sym typeface="+mn-ea"/>
              </a:rPr>
              <a:t>pdating the existing congestion control algorithm in TCP/IP stack becomes the first option</a:t>
            </a:r>
            <a:r>
              <a:rPr kumimoji="1" lang="en-US" b="1" strike="noStrike" noProof="1">
                <a:effectLst>
                  <a:outerShdw blurRad="38100" dist="19050" dir="2700000" algn="tl" rotWithShape="0">
                    <a:schemeClr val="dk1">
                      <a:alpha val="40000"/>
                    </a:schemeClr>
                  </a:outerShdw>
                </a:effectLst>
                <a:ea typeface="黑体" panose="02010609060101010101" pitchFamily="49" charset="-122"/>
                <a:sym typeface="+mn-ea"/>
              </a:rPr>
              <a:t>. </a:t>
            </a:r>
            <a:endParaRPr lang="en-US" b="1" strike="noStrike" noProof="1"/>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幻灯片图像占位符 1"/>
          <p:cNvSpPr>
            <a:spLocks noGrp="1" noRot="1"/>
          </p:cNvSpPr>
          <p:nvPr>
            <p:ph type="sldImg"/>
          </p:nvPr>
        </p:nvSpPr>
        <p:spPr/>
      </p:sp>
      <p:sp>
        <p:nvSpPr>
          <p:cNvPr id="3" name="文本占位符 2"/>
          <p:cNvSpPr/>
          <p:nvPr>
            <p:ph type="body"/>
          </p:nvPr>
        </p:nvSpPr>
        <p:spPr/>
        <p:txBody>
          <a:bodyPr lIns="91440" tIns="45720" rIns="91440" bIns="45720" anchor="t"/>
          <a:p>
            <a:pPr fontAlgn="auto"/>
            <a:r>
              <a:rPr lang="zh-CN" altLang="en-US" b="1" strike="noStrike" noProof="1"/>
              <a:t>Plenty of end-to-end data center transport protocols have been proposed, mainly including the ECN-based category, such as DCTCP and its variants, and the delay-based category, such as TIMELY and DX. Among of them, DCTCP is most popular in productive data centers due to its good performance and practicability, and has been supported by Microsoft Windows Server 2012 and the Linux kernel after 3.18 version. Some enterprises also start to deploy DCTCP in their private data centers.</a:t>
            </a:r>
            <a:endParaRPr lang="zh-CN" altLang="en-US" b="1" strike="noStrike" noProof="1"/>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幻灯片图像占位符 1"/>
          <p:cNvSpPr>
            <a:spLocks noGrp="1" noRot="1"/>
          </p:cNvSpPr>
          <p:nvPr>
            <p:ph type="sldImg"/>
          </p:nvPr>
        </p:nvSpPr>
        <p:spPr/>
      </p:sp>
      <p:sp>
        <p:nvSpPr>
          <p:cNvPr id="18434" name="文本占位符 2"/>
          <p:cNvSpPr>
            <a:spLocks noGrp="1"/>
          </p:cNvSpPr>
          <p:nvPr>
            <p:ph type="body"/>
          </p:nvPr>
        </p:nvSpPr>
        <p:spPr/>
        <p:txBody>
          <a:bodyPr lIns="91440" tIns="45720" rIns="91440" bIns="45720" anchor="t"/>
          <a:p>
            <a:pPr lvl="0"/>
            <a:r>
              <a:rPr lang="zh-CN" altLang="en-US" b="1"/>
              <a:t>However, deploying the new ECN-based TCP, such as DCTCP, is not easy. The reasons are that, in multi-tenant datacenters, tenants choose Congestion Control algorithm by themselves, while the enterprise datacenters cannot upgrade legacy applications</a:t>
            </a:r>
            <a:endParaRPr lang="zh-CN" altLang="en-US" b="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b="1"/>
              <a:t>In the following, I’ll elaborate the motivation with an important problem in deployment, namely TCP coexistence</a:t>
            </a:r>
            <a:endParaRPr lang="zh-CN" altLang="en-US" b="1"/>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r>
              <a:rPr lang="zh-CN" altLang="en-US" b="1"/>
              <a:t>In NSDI 2015, Glenn Judd first raised the coexistence problem in his paper, which is the first published discussion of DCTCP production deployment. After that, two papers in SIGCOMM 2016 again presented this problem and tried to address it by embedding the protocol translation module into the hypervisor in the virtualized multi-tenant datacenters. These works emphasize that deploying the ECN-based TCP will negatively impact the performance of the coexisting ECN-disabled TCPs. </a:t>
            </a:r>
            <a:endParaRPr lang="zh-CN" altLang="en-US"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199"/>
            <a:ext cx="6858000" cy="1655763"/>
          </a:xfrm>
        </p:spPr>
        <p:txBody>
          <a:bodyPr anchor="b">
            <a:normAutofit/>
          </a:bodyPr>
          <a:lstStyle>
            <a:lvl1pPr algn="ctr">
              <a:defRPr sz="5400" b="0"/>
            </a:lvl1pPr>
          </a:lstStyle>
          <a:p>
            <a:pPr fontAlgn="auto"/>
            <a:r>
              <a:rPr lang="zh-CN" altLang="en-US" strike="noStrike" noProof="1" dirty="0"/>
              <a:t>单击此处编辑标题</a:t>
            </a:r>
            <a:endParaRPr lang="zh-CN" altLang="en-US" strike="noStrike" noProof="1" dirty="0"/>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z="1350" strike="noStrike" noProof="1" dirty="0"/>
              <a:t>单击此处编辑母版副标题样式</a:t>
            </a:r>
            <a:endParaRPr lang="zh-CN" altLang="en-US" strike="noStrike" noProof="1" dirty="0"/>
          </a:p>
        </p:txBody>
      </p:sp>
      <p:sp>
        <p:nvSpPr>
          <p:cNvPr id="4" name="日期占位符 3"/>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628650" y="551543"/>
            <a:ext cx="7886700" cy="5558971"/>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2" name="日期占位符 1"/>
          <p:cNvSpPr>
            <a:spLocks noGrp="1"/>
          </p:cNvSpPr>
          <p:nvPr>
            <p:ph type="dt" sz="half" idx="14"/>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3" name="页脚占位符 2"/>
          <p:cNvSpPr>
            <a:spLocks noGrp="1"/>
          </p:cNvSpPr>
          <p:nvPr>
            <p:ph type="ftr" sz="quarter" idx="15"/>
          </p:nvPr>
        </p:nvSpPr>
        <p:spPr/>
        <p:txBody>
          <a:bodyPr/>
          <a:p>
            <a:pPr fontAlgn="auto"/>
            <a:endParaRPr lang="zh-CN" altLang="en-US" strike="noStrike" noProof="1"/>
          </a:p>
        </p:txBody>
      </p:sp>
      <p:sp>
        <p:nvSpPr>
          <p:cNvPr id="4" name="灯片编号占位符 3"/>
          <p:cNvSpPr>
            <a:spLocks noGrp="1"/>
          </p:cNvSpPr>
          <p:nvPr>
            <p:ph type="sldNum" sz="quarter" idx="16"/>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199"/>
            <a:ext cx="6858000" cy="1655763"/>
          </a:xfrm>
        </p:spPr>
        <p:txBody>
          <a:bodyPr anchor="b">
            <a:normAutofit/>
          </a:bodyPr>
          <a:lstStyle>
            <a:lvl1pPr algn="ctr">
              <a:defRPr sz="5400" b="0"/>
            </a:lvl1pPr>
          </a:lstStyle>
          <a:p>
            <a:pPr fontAlgn="auto"/>
            <a:r>
              <a:rPr lang="zh-CN" altLang="en-US" strike="noStrike" noProof="1" dirty="0"/>
              <a:t>单击此处编辑标题</a:t>
            </a:r>
            <a:endParaRPr lang="zh-CN" altLang="en-US" strike="noStrike" noProof="1" dirty="0"/>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z="1350" strike="noStrike" noProof="1" dirty="0"/>
              <a:t>单击此处编辑母版副标题样式</a:t>
            </a:r>
            <a:endParaRPr lang="zh-CN" altLang="en-US" strike="noStrike" noProof="1" dirty="0"/>
          </a:p>
        </p:txBody>
      </p:sp>
      <p:sp>
        <p:nvSpPr>
          <p:cNvPr id="4" name="日期占位符 3"/>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pPr fontAlgn="auto"/>
            <a:r>
              <a:rPr lang="zh-CN" altLang="en-US" strike="noStrike" noProof="1" dirty="0"/>
              <a:t>单击此处编辑母版标题样式</a:t>
            </a:r>
            <a:endParaRPr lang="zh-CN" altLang="en-US" strike="noStrike" noProof="1" dirty="0"/>
          </a:p>
        </p:txBody>
      </p:sp>
      <p:sp>
        <p:nvSpPr>
          <p:cNvPr id="3" name="内容占位符 2"/>
          <p:cNvSpPr>
            <a:spLocks noGrp="1"/>
          </p:cNvSpPr>
          <p:nvPr>
            <p:ph idx="1"/>
          </p:nvPr>
        </p:nvSpPr>
        <p:spPr/>
        <p:txBody>
          <a:bodyPr/>
          <a:lstStyle>
            <a:lvl1pPr>
              <a:defRPr sz="1800"/>
            </a:lvl1pPr>
            <a:lvl2pPr>
              <a:defRPr sz="1500"/>
            </a:lvl2pPr>
            <a:lvl3pPr>
              <a:defRPr sz="1350"/>
            </a:lvl3pPr>
            <a:lvl4pPr>
              <a:defRPr sz="1350"/>
            </a:lvl4pPr>
            <a:lvl5pPr>
              <a:defRPr sz="1350"/>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628650" y="2187443"/>
            <a:ext cx="7886700" cy="2483115"/>
          </a:xfrm>
        </p:spPr>
        <p:txBody>
          <a:bodyPr>
            <a:normAutofit/>
          </a:bodyPr>
          <a:lstStyle>
            <a:lvl1pPr algn="ctr">
              <a:defRPr sz="4500" b="0"/>
            </a:lvl1pPr>
          </a:lstStyle>
          <a:p>
            <a:pPr fontAlgn="auto"/>
            <a:r>
              <a:rPr lang="zh-CN" altLang="en-US" strike="noStrike" noProof="1" dirty="0"/>
              <a:t>单击此处编辑标题</a:t>
            </a:r>
            <a:endParaRPr lang="zh-CN" altLang="en-US" strike="noStrike" noProof="1" dirty="0"/>
          </a:p>
        </p:txBody>
      </p:sp>
      <p:sp>
        <p:nvSpPr>
          <p:cNvPr id="2" name="日期占位符 1"/>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内容占位符 3"/>
          <p:cNvSpPr>
            <a:spLocks noGrp="1"/>
          </p:cNvSpPr>
          <p:nvPr>
            <p:ph sz="half" idx="2"/>
          </p:nvPr>
        </p:nvSpPr>
        <p:spPr>
          <a:xfrm>
            <a:off x="4629150" y="1825625"/>
            <a:ext cx="3886200" cy="4351338"/>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5" name="日期占位符 4"/>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nchor="ctr" anchorCtr="0"/>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9841" y="1744961"/>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4" name="内容占位符 3"/>
          <p:cNvSpPr>
            <a:spLocks noGrp="1"/>
          </p:cNvSpPr>
          <p:nvPr>
            <p:ph sz="half" idx="2"/>
          </p:nvPr>
        </p:nvSpPr>
        <p:spPr>
          <a:xfrm>
            <a:off x="629841" y="2615609"/>
            <a:ext cx="3868340" cy="3574054"/>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5" name="文本占位符 4"/>
          <p:cNvSpPr>
            <a:spLocks noGrp="1"/>
          </p:cNvSpPr>
          <p:nvPr>
            <p:ph type="body" sz="quarter" idx="3"/>
          </p:nvPr>
        </p:nvSpPr>
        <p:spPr>
          <a:xfrm>
            <a:off x="4629150" y="1744961"/>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6" name="内容占位符 5"/>
          <p:cNvSpPr>
            <a:spLocks noGrp="1"/>
          </p:cNvSpPr>
          <p:nvPr>
            <p:ph sz="quarter" idx="4"/>
          </p:nvPr>
        </p:nvSpPr>
        <p:spPr>
          <a:xfrm>
            <a:off x="4629150" y="2615609"/>
            <a:ext cx="3887391" cy="3574054"/>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7" name="日期占位符 6"/>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8" name="页脚占位符 7"/>
          <p:cNvSpPr>
            <a:spLocks noGrp="1"/>
          </p:cNvSpPr>
          <p:nvPr>
            <p:ph type="ftr" sz="quarter" idx="11"/>
          </p:nvPr>
        </p:nvSpPr>
        <p:spPr/>
        <p:txBody>
          <a:bodyPr/>
          <a:p>
            <a:pPr fontAlgn="auto"/>
            <a:endParaRPr lang="zh-CN" altLang="en-US" strike="noStrike" noProof="1"/>
          </a:p>
        </p:txBody>
      </p:sp>
      <p:sp>
        <p:nvSpPr>
          <p:cNvPr id="9" name="灯片编号占位符 8"/>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428875" y="2159000"/>
            <a:ext cx="4286250" cy="1382450"/>
          </a:xfrm>
        </p:spPr>
        <p:txBody>
          <a:bodyPr anchor="b" anchorCtr="0">
            <a:normAutofit/>
          </a:bodyPr>
          <a:lstStyle>
            <a:lvl1pPr algn="ctr">
              <a:defRPr sz="6000" b="0">
                <a:solidFill>
                  <a:schemeClr val="tx1"/>
                </a:solidFill>
              </a:defRPr>
            </a:lvl1pPr>
          </a:lstStyle>
          <a:p>
            <a:pPr fontAlgn="auto"/>
            <a:r>
              <a:rPr lang="zh-CN" altLang="en-US" strike="noStrike" noProof="1" dirty="0"/>
              <a:t>编辑标题</a:t>
            </a:r>
            <a:endParaRPr lang="zh-CN" altLang="en-US" strike="noStrike" noProof="1" dirty="0"/>
          </a:p>
        </p:txBody>
      </p:sp>
      <p:sp>
        <p:nvSpPr>
          <p:cNvPr id="37" name="内容占位符 36"/>
          <p:cNvSpPr>
            <a:spLocks noGrp="1"/>
          </p:cNvSpPr>
          <p:nvPr>
            <p:ph sz="quarter" idx="13" hasCustomPrompt="1"/>
          </p:nvPr>
        </p:nvSpPr>
        <p:spPr>
          <a:xfrm>
            <a:off x="2428875" y="3733201"/>
            <a:ext cx="4286250" cy="1185937"/>
          </a:xfrm>
        </p:spPr>
        <p:txBody>
          <a:bodyPr>
            <a:normAutofit/>
          </a:bodyPr>
          <a:lstStyle>
            <a:lvl1pPr marL="0" indent="0" algn="ctr">
              <a:buNone/>
              <a:defRPr sz="2400">
                <a:solidFill>
                  <a:schemeClr val="tx1"/>
                </a:solidFill>
              </a:defRPr>
            </a:lvl1pPr>
          </a:lstStyle>
          <a:p>
            <a:pPr lvl="0" fontAlgn="auto"/>
            <a:r>
              <a:rPr lang="zh-CN" altLang="en-US" strike="noStrike" noProof="1" dirty="0"/>
              <a:t>编辑文本</a:t>
            </a:r>
            <a:endParaRPr lang="zh-CN" altLang="en-US" strike="noStrike" noProof="1" dirty="0"/>
          </a:p>
        </p:txBody>
      </p:sp>
      <p:sp>
        <p:nvSpPr>
          <p:cNvPr id="3" name="日期占位符 2"/>
          <p:cNvSpPr>
            <a:spLocks noGrp="1"/>
          </p:cNvSpPr>
          <p:nvPr>
            <p:ph type="dt" sz="half" idx="14"/>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4" name="页脚占位符 3"/>
          <p:cNvSpPr>
            <a:spLocks noGrp="1"/>
          </p:cNvSpPr>
          <p:nvPr>
            <p:ph type="ftr" sz="quarter" idx="15"/>
          </p:nvPr>
        </p:nvSpPr>
        <p:spPr/>
        <p:txBody>
          <a:bodyPr/>
          <a:p>
            <a:pPr fontAlgn="auto"/>
            <a:endParaRPr lang="zh-CN" altLang="en-US" strike="noStrike" noProof="1"/>
          </a:p>
        </p:txBody>
      </p:sp>
      <p:sp>
        <p:nvSpPr>
          <p:cNvPr id="5" name="灯片编号占位符 4"/>
          <p:cNvSpPr>
            <a:spLocks noGrp="1"/>
          </p:cNvSpPr>
          <p:nvPr>
            <p:ph type="sldNum" sz="quarter" idx="16"/>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8650" y="713673"/>
            <a:ext cx="3511241" cy="1428161"/>
          </a:xfrm>
        </p:spPr>
        <p:txBody>
          <a:bodyPr anchor="t" anchorCtr="0">
            <a:normAutofit/>
          </a:bodyPr>
          <a:lstStyle>
            <a:lvl1pPr>
              <a:defRPr sz="2700"/>
            </a:lvl1pPr>
          </a:lstStyle>
          <a:p>
            <a:pPr fontAlgn="auto"/>
            <a:r>
              <a:rPr lang="zh-CN" altLang="en-US" strike="noStrike" noProof="1" dirty="0"/>
              <a:t>单击此处编辑标题</a:t>
            </a:r>
            <a:endParaRPr lang="zh-CN" altLang="en-US" strike="noStrike" noProof="1" dirty="0"/>
          </a:p>
        </p:txBody>
      </p:sp>
      <p:sp>
        <p:nvSpPr>
          <p:cNvPr id="3" name="图片占位符 2"/>
          <p:cNvSpPr>
            <a:spLocks noGrp="1" noChangeAspect="1"/>
          </p:cNvSpPr>
          <p:nvPr>
            <p:ph type="pic" idx="1"/>
          </p:nvPr>
        </p:nvSpPr>
        <p:spPr>
          <a:xfrm>
            <a:off x="4231888" y="713673"/>
            <a:ext cx="4283912" cy="5403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endParaRPr lang="zh-CN" altLang="en-US" strike="noStrike" noProof="1" dirty="0"/>
          </a:p>
        </p:txBody>
      </p:sp>
      <p:sp>
        <p:nvSpPr>
          <p:cNvPr id="4" name="文本占位符 3"/>
          <p:cNvSpPr>
            <a:spLocks noGrp="1"/>
          </p:cNvSpPr>
          <p:nvPr>
            <p:ph type="body" sz="half" idx="2"/>
          </p:nvPr>
        </p:nvSpPr>
        <p:spPr>
          <a:xfrm>
            <a:off x="628650" y="2313873"/>
            <a:ext cx="3511241" cy="3811588"/>
          </a:xfrm>
        </p:spPr>
        <p:txBody>
          <a:bodyP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zh-CN" altLang="en-US" sz="1350" strike="noStrike" noProof="1" dirty="0"/>
              <a:t>单击此处编辑母版文本样式</a:t>
            </a:r>
            <a:endParaRPr lang="zh-CN" altLang="en-US" strike="noStrike" noProof="1" dirty="0"/>
          </a:p>
        </p:txBody>
      </p:sp>
      <p:sp>
        <p:nvSpPr>
          <p:cNvPr id="5" name="日期占位符 4"/>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7833674" y="365125"/>
            <a:ext cx="681676" cy="5811838"/>
          </a:xfrm>
        </p:spPr>
        <p:txBody>
          <a:bodyPr vert="eaVert">
            <a:normAutofit/>
          </a:bodyPr>
          <a:lstStyle>
            <a:lvl1pPr>
              <a:defRPr sz="3300"/>
            </a:lvl1pPr>
          </a:lstStyle>
          <a:p>
            <a:pPr fontAlgn="auto"/>
            <a:r>
              <a:rPr lang="zh-CN" altLang="en-US" strike="noStrike" noProof="1" dirty="0"/>
              <a:t>单击此处编辑标题</a:t>
            </a:r>
            <a:endParaRPr lang="zh-CN" altLang="en-US" strike="noStrike" noProof="1" dirty="0"/>
          </a:p>
        </p:txBody>
      </p:sp>
      <p:sp>
        <p:nvSpPr>
          <p:cNvPr id="3" name="竖排文字占位符 2"/>
          <p:cNvSpPr>
            <a:spLocks noGrp="1"/>
          </p:cNvSpPr>
          <p:nvPr>
            <p:ph type="body" orient="vert" idx="1"/>
          </p:nvPr>
        </p:nvSpPr>
        <p:spPr>
          <a:xfrm>
            <a:off x="628649" y="365125"/>
            <a:ext cx="7084832" cy="5811838"/>
          </a:xfrm>
        </p:spPr>
        <p:txBody>
          <a:bodyPr vert="eaVert"/>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pPr fontAlgn="auto"/>
            <a:r>
              <a:rPr lang="zh-CN" altLang="en-US" strike="noStrike" noProof="1" dirty="0"/>
              <a:t>单击此处编辑母版标题样式</a:t>
            </a:r>
            <a:endParaRPr lang="zh-CN" altLang="en-US" strike="noStrike" noProof="1" dirty="0"/>
          </a:p>
        </p:txBody>
      </p:sp>
      <p:sp>
        <p:nvSpPr>
          <p:cNvPr id="3" name="内容占位符 2"/>
          <p:cNvSpPr>
            <a:spLocks noGrp="1"/>
          </p:cNvSpPr>
          <p:nvPr>
            <p:ph idx="1"/>
          </p:nvPr>
        </p:nvSpPr>
        <p:spPr/>
        <p:txBody>
          <a:bodyPr/>
          <a:lstStyle>
            <a:lvl1pPr>
              <a:defRPr sz="1800"/>
            </a:lvl1pPr>
            <a:lvl2pPr>
              <a:defRPr sz="1500"/>
            </a:lvl2pPr>
            <a:lvl3pPr>
              <a:defRPr sz="1350"/>
            </a:lvl3pPr>
            <a:lvl4pPr>
              <a:defRPr sz="1350"/>
            </a:lvl4pPr>
            <a:lvl5pPr>
              <a:defRPr sz="1350"/>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628650" y="551543"/>
            <a:ext cx="7886700" cy="5558971"/>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2" name="日期占位符 1"/>
          <p:cNvSpPr>
            <a:spLocks noGrp="1"/>
          </p:cNvSpPr>
          <p:nvPr>
            <p:ph type="dt" sz="half" idx="14"/>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3" name="页脚占位符 2"/>
          <p:cNvSpPr>
            <a:spLocks noGrp="1"/>
          </p:cNvSpPr>
          <p:nvPr>
            <p:ph type="ftr" sz="quarter" idx="15"/>
          </p:nvPr>
        </p:nvSpPr>
        <p:spPr/>
        <p:txBody>
          <a:bodyPr/>
          <a:p>
            <a:pPr fontAlgn="auto"/>
            <a:endParaRPr lang="zh-CN" altLang="en-US" strike="noStrike" noProof="1"/>
          </a:p>
        </p:txBody>
      </p:sp>
      <p:sp>
        <p:nvSpPr>
          <p:cNvPr id="4" name="灯片编号占位符 3"/>
          <p:cNvSpPr>
            <a:spLocks noGrp="1"/>
          </p:cNvSpPr>
          <p:nvPr>
            <p:ph type="sldNum" sz="quarter" idx="16"/>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199"/>
            <a:ext cx="6858000" cy="1655763"/>
          </a:xfrm>
        </p:spPr>
        <p:txBody>
          <a:bodyPr anchor="b">
            <a:normAutofit/>
          </a:bodyPr>
          <a:lstStyle>
            <a:lvl1pPr algn="ctr">
              <a:defRPr sz="5400" b="0"/>
            </a:lvl1pPr>
          </a:lstStyle>
          <a:p>
            <a:pPr fontAlgn="auto"/>
            <a:r>
              <a:rPr lang="zh-CN" altLang="en-US" strike="noStrike" noProof="1" dirty="0"/>
              <a:t>单击此处编辑标题</a:t>
            </a:r>
            <a:endParaRPr lang="zh-CN" altLang="en-US" strike="noStrike" noProof="1" dirty="0"/>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z="1350" strike="noStrike" noProof="1" dirty="0"/>
              <a:t>单击此处编辑母版副标题样式</a:t>
            </a:r>
            <a:endParaRPr lang="zh-CN" altLang="en-US" strike="noStrike" noProof="1" dirty="0"/>
          </a:p>
        </p:txBody>
      </p:sp>
      <p:sp>
        <p:nvSpPr>
          <p:cNvPr id="4" name="日期占位符 3"/>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pPr fontAlgn="auto"/>
            <a:r>
              <a:rPr lang="zh-CN" altLang="en-US" strike="noStrike" noProof="1" dirty="0"/>
              <a:t>单击此处编辑母版标题样式</a:t>
            </a:r>
            <a:endParaRPr lang="zh-CN" altLang="en-US" strike="noStrike" noProof="1" dirty="0"/>
          </a:p>
        </p:txBody>
      </p:sp>
      <p:sp>
        <p:nvSpPr>
          <p:cNvPr id="3" name="内容占位符 2"/>
          <p:cNvSpPr>
            <a:spLocks noGrp="1"/>
          </p:cNvSpPr>
          <p:nvPr>
            <p:ph idx="1"/>
          </p:nvPr>
        </p:nvSpPr>
        <p:spPr/>
        <p:txBody>
          <a:bodyPr/>
          <a:lstStyle>
            <a:lvl1pPr>
              <a:defRPr sz="1800"/>
            </a:lvl1pPr>
            <a:lvl2pPr>
              <a:defRPr sz="1500"/>
            </a:lvl2pPr>
            <a:lvl3pPr>
              <a:defRPr sz="1350"/>
            </a:lvl3pPr>
            <a:lvl4pPr>
              <a:defRPr sz="1350"/>
            </a:lvl4pPr>
            <a:lvl5pPr>
              <a:defRPr sz="1350"/>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628650" y="2187443"/>
            <a:ext cx="7886700" cy="2483115"/>
          </a:xfrm>
        </p:spPr>
        <p:txBody>
          <a:bodyPr>
            <a:normAutofit/>
          </a:bodyPr>
          <a:lstStyle>
            <a:lvl1pPr algn="ctr">
              <a:defRPr sz="4500" b="0"/>
            </a:lvl1pPr>
          </a:lstStyle>
          <a:p>
            <a:pPr fontAlgn="auto"/>
            <a:r>
              <a:rPr lang="zh-CN" altLang="en-US" strike="noStrike" noProof="1" dirty="0"/>
              <a:t>单击此处编辑标题</a:t>
            </a:r>
            <a:endParaRPr lang="zh-CN" altLang="en-US" strike="noStrike" noProof="1" dirty="0"/>
          </a:p>
        </p:txBody>
      </p:sp>
      <p:sp>
        <p:nvSpPr>
          <p:cNvPr id="2" name="日期占位符 1"/>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内容占位符 3"/>
          <p:cNvSpPr>
            <a:spLocks noGrp="1"/>
          </p:cNvSpPr>
          <p:nvPr>
            <p:ph sz="half" idx="2"/>
          </p:nvPr>
        </p:nvSpPr>
        <p:spPr>
          <a:xfrm>
            <a:off x="4629150" y="1825625"/>
            <a:ext cx="3886200" cy="4351338"/>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5" name="日期占位符 4"/>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nchor="ctr" anchorCtr="0"/>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9841" y="1744961"/>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4" name="内容占位符 3"/>
          <p:cNvSpPr>
            <a:spLocks noGrp="1"/>
          </p:cNvSpPr>
          <p:nvPr>
            <p:ph sz="half" idx="2"/>
          </p:nvPr>
        </p:nvSpPr>
        <p:spPr>
          <a:xfrm>
            <a:off x="629841" y="2615609"/>
            <a:ext cx="3868340" cy="3574054"/>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5" name="文本占位符 4"/>
          <p:cNvSpPr>
            <a:spLocks noGrp="1"/>
          </p:cNvSpPr>
          <p:nvPr>
            <p:ph type="body" sz="quarter" idx="3"/>
          </p:nvPr>
        </p:nvSpPr>
        <p:spPr>
          <a:xfrm>
            <a:off x="4629150" y="1744961"/>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6" name="内容占位符 5"/>
          <p:cNvSpPr>
            <a:spLocks noGrp="1"/>
          </p:cNvSpPr>
          <p:nvPr>
            <p:ph sz="quarter" idx="4"/>
          </p:nvPr>
        </p:nvSpPr>
        <p:spPr>
          <a:xfrm>
            <a:off x="4629150" y="2615609"/>
            <a:ext cx="3887391" cy="3574054"/>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7" name="日期占位符 6"/>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8" name="页脚占位符 7"/>
          <p:cNvSpPr>
            <a:spLocks noGrp="1"/>
          </p:cNvSpPr>
          <p:nvPr>
            <p:ph type="ftr" sz="quarter" idx="11"/>
          </p:nvPr>
        </p:nvSpPr>
        <p:spPr/>
        <p:txBody>
          <a:bodyPr/>
          <a:p>
            <a:pPr fontAlgn="auto"/>
            <a:endParaRPr lang="zh-CN" altLang="en-US" strike="noStrike" noProof="1"/>
          </a:p>
        </p:txBody>
      </p:sp>
      <p:sp>
        <p:nvSpPr>
          <p:cNvPr id="9" name="灯片编号占位符 8"/>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428875" y="2159000"/>
            <a:ext cx="4286250" cy="1382450"/>
          </a:xfrm>
        </p:spPr>
        <p:txBody>
          <a:bodyPr anchor="b" anchorCtr="0">
            <a:normAutofit/>
          </a:bodyPr>
          <a:lstStyle>
            <a:lvl1pPr algn="ctr">
              <a:defRPr sz="6000" b="0">
                <a:solidFill>
                  <a:schemeClr val="tx1"/>
                </a:solidFill>
              </a:defRPr>
            </a:lvl1pPr>
          </a:lstStyle>
          <a:p>
            <a:pPr fontAlgn="auto"/>
            <a:r>
              <a:rPr lang="zh-CN" altLang="en-US" strike="noStrike" noProof="1" dirty="0"/>
              <a:t>编辑标题</a:t>
            </a:r>
            <a:endParaRPr lang="zh-CN" altLang="en-US" strike="noStrike" noProof="1" dirty="0"/>
          </a:p>
        </p:txBody>
      </p:sp>
      <p:sp>
        <p:nvSpPr>
          <p:cNvPr id="37" name="内容占位符 36"/>
          <p:cNvSpPr>
            <a:spLocks noGrp="1"/>
          </p:cNvSpPr>
          <p:nvPr>
            <p:ph sz="quarter" idx="13" hasCustomPrompt="1"/>
          </p:nvPr>
        </p:nvSpPr>
        <p:spPr>
          <a:xfrm>
            <a:off x="2428875" y="3733201"/>
            <a:ext cx="4286250" cy="1185937"/>
          </a:xfrm>
        </p:spPr>
        <p:txBody>
          <a:bodyPr>
            <a:normAutofit/>
          </a:bodyPr>
          <a:lstStyle>
            <a:lvl1pPr marL="0" indent="0" algn="ctr">
              <a:buNone/>
              <a:defRPr sz="2400">
                <a:solidFill>
                  <a:schemeClr val="tx1"/>
                </a:solidFill>
              </a:defRPr>
            </a:lvl1pPr>
          </a:lstStyle>
          <a:p>
            <a:pPr lvl="0" fontAlgn="auto"/>
            <a:r>
              <a:rPr lang="zh-CN" altLang="en-US" strike="noStrike" noProof="1" dirty="0"/>
              <a:t>编辑文本</a:t>
            </a:r>
            <a:endParaRPr lang="zh-CN" altLang="en-US" strike="noStrike" noProof="1" dirty="0"/>
          </a:p>
        </p:txBody>
      </p:sp>
      <p:sp>
        <p:nvSpPr>
          <p:cNvPr id="3" name="日期占位符 2"/>
          <p:cNvSpPr>
            <a:spLocks noGrp="1"/>
          </p:cNvSpPr>
          <p:nvPr>
            <p:ph type="dt" sz="half" idx="14"/>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4" name="页脚占位符 3"/>
          <p:cNvSpPr>
            <a:spLocks noGrp="1"/>
          </p:cNvSpPr>
          <p:nvPr>
            <p:ph type="ftr" sz="quarter" idx="15"/>
          </p:nvPr>
        </p:nvSpPr>
        <p:spPr/>
        <p:txBody>
          <a:bodyPr/>
          <a:p>
            <a:pPr fontAlgn="auto"/>
            <a:endParaRPr lang="zh-CN" altLang="en-US" strike="noStrike" noProof="1"/>
          </a:p>
        </p:txBody>
      </p:sp>
      <p:sp>
        <p:nvSpPr>
          <p:cNvPr id="5" name="灯片编号占位符 4"/>
          <p:cNvSpPr>
            <a:spLocks noGrp="1"/>
          </p:cNvSpPr>
          <p:nvPr>
            <p:ph type="sldNum" sz="quarter" idx="16"/>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8650" y="713673"/>
            <a:ext cx="3511241" cy="1428161"/>
          </a:xfrm>
        </p:spPr>
        <p:txBody>
          <a:bodyPr anchor="t" anchorCtr="0">
            <a:normAutofit/>
          </a:bodyPr>
          <a:lstStyle>
            <a:lvl1pPr>
              <a:defRPr sz="2700"/>
            </a:lvl1pPr>
          </a:lstStyle>
          <a:p>
            <a:pPr fontAlgn="auto"/>
            <a:r>
              <a:rPr lang="zh-CN" altLang="en-US" strike="noStrike" noProof="1" dirty="0"/>
              <a:t>单击此处编辑标题</a:t>
            </a:r>
            <a:endParaRPr lang="zh-CN" altLang="en-US" strike="noStrike" noProof="1" dirty="0"/>
          </a:p>
        </p:txBody>
      </p:sp>
      <p:sp>
        <p:nvSpPr>
          <p:cNvPr id="3" name="图片占位符 2"/>
          <p:cNvSpPr>
            <a:spLocks noGrp="1" noChangeAspect="1"/>
          </p:cNvSpPr>
          <p:nvPr>
            <p:ph type="pic" idx="1"/>
          </p:nvPr>
        </p:nvSpPr>
        <p:spPr>
          <a:xfrm>
            <a:off x="4231888" y="713673"/>
            <a:ext cx="4283912" cy="5403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endParaRPr lang="zh-CN" altLang="en-US" strike="noStrike" noProof="1" dirty="0"/>
          </a:p>
        </p:txBody>
      </p:sp>
      <p:sp>
        <p:nvSpPr>
          <p:cNvPr id="4" name="文本占位符 3"/>
          <p:cNvSpPr>
            <a:spLocks noGrp="1"/>
          </p:cNvSpPr>
          <p:nvPr>
            <p:ph type="body" sz="half" idx="2"/>
          </p:nvPr>
        </p:nvSpPr>
        <p:spPr>
          <a:xfrm>
            <a:off x="628650" y="2313873"/>
            <a:ext cx="3511241" cy="3811588"/>
          </a:xfrm>
        </p:spPr>
        <p:txBody>
          <a:bodyP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zh-CN" altLang="en-US" sz="1350" strike="noStrike" noProof="1" dirty="0"/>
              <a:t>单击此处编辑母版文本样式</a:t>
            </a:r>
            <a:endParaRPr lang="zh-CN" altLang="en-US" strike="noStrike" noProof="1" dirty="0"/>
          </a:p>
        </p:txBody>
      </p:sp>
      <p:sp>
        <p:nvSpPr>
          <p:cNvPr id="5" name="日期占位符 4"/>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7833674" y="365125"/>
            <a:ext cx="681676" cy="5811838"/>
          </a:xfrm>
        </p:spPr>
        <p:txBody>
          <a:bodyPr vert="eaVert">
            <a:normAutofit/>
          </a:bodyPr>
          <a:lstStyle>
            <a:lvl1pPr>
              <a:defRPr sz="3300"/>
            </a:lvl1pPr>
          </a:lstStyle>
          <a:p>
            <a:pPr fontAlgn="auto"/>
            <a:r>
              <a:rPr lang="zh-CN" altLang="en-US" strike="noStrike" noProof="1" dirty="0"/>
              <a:t>单击此处编辑标题</a:t>
            </a:r>
            <a:endParaRPr lang="zh-CN" altLang="en-US" strike="noStrike" noProof="1" dirty="0"/>
          </a:p>
        </p:txBody>
      </p:sp>
      <p:sp>
        <p:nvSpPr>
          <p:cNvPr id="3" name="竖排文字占位符 2"/>
          <p:cNvSpPr>
            <a:spLocks noGrp="1"/>
          </p:cNvSpPr>
          <p:nvPr>
            <p:ph type="body" orient="vert" idx="1"/>
          </p:nvPr>
        </p:nvSpPr>
        <p:spPr>
          <a:xfrm>
            <a:off x="628649" y="365125"/>
            <a:ext cx="7084832" cy="5811838"/>
          </a:xfrm>
        </p:spPr>
        <p:txBody>
          <a:bodyPr vert="eaVert"/>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628650" y="2187443"/>
            <a:ext cx="7886700" cy="2483115"/>
          </a:xfrm>
        </p:spPr>
        <p:txBody>
          <a:bodyPr>
            <a:normAutofit/>
          </a:bodyPr>
          <a:lstStyle>
            <a:lvl1pPr algn="ctr">
              <a:defRPr sz="4500" b="0"/>
            </a:lvl1pPr>
          </a:lstStyle>
          <a:p>
            <a:pPr fontAlgn="auto"/>
            <a:r>
              <a:rPr lang="zh-CN" altLang="en-US" strike="noStrike" noProof="1" dirty="0"/>
              <a:t>单击此处编辑标题</a:t>
            </a:r>
            <a:endParaRPr lang="zh-CN" altLang="en-US" strike="noStrike" noProof="1" dirty="0"/>
          </a:p>
        </p:txBody>
      </p:sp>
      <p:sp>
        <p:nvSpPr>
          <p:cNvPr id="2" name="日期占位符 1"/>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628650" y="551543"/>
            <a:ext cx="7886700" cy="5558971"/>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2" name="日期占位符 1"/>
          <p:cNvSpPr>
            <a:spLocks noGrp="1"/>
          </p:cNvSpPr>
          <p:nvPr>
            <p:ph type="dt" sz="half" idx="14"/>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3" name="页脚占位符 2"/>
          <p:cNvSpPr>
            <a:spLocks noGrp="1"/>
          </p:cNvSpPr>
          <p:nvPr>
            <p:ph type="ftr" sz="quarter" idx="15"/>
          </p:nvPr>
        </p:nvSpPr>
        <p:spPr/>
        <p:txBody>
          <a:bodyPr/>
          <a:p>
            <a:pPr fontAlgn="auto"/>
            <a:endParaRPr lang="zh-CN" altLang="en-US" strike="noStrike" noProof="1"/>
          </a:p>
        </p:txBody>
      </p:sp>
      <p:sp>
        <p:nvSpPr>
          <p:cNvPr id="4" name="灯片编号占位符 3"/>
          <p:cNvSpPr>
            <a:spLocks noGrp="1"/>
          </p:cNvSpPr>
          <p:nvPr>
            <p:ph type="sldNum" sz="quarter" idx="16"/>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854199"/>
            <a:ext cx="6858000" cy="1655763"/>
          </a:xfrm>
        </p:spPr>
        <p:txBody>
          <a:bodyPr anchor="b">
            <a:normAutofit/>
          </a:bodyPr>
          <a:lstStyle>
            <a:lvl1pPr algn="ctr">
              <a:defRPr sz="5400" b="0"/>
            </a:lvl1pPr>
          </a:lstStyle>
          <a:p>
            <a:pPr fontAlgn="auto"/>
            <a:r>
              <a:rPr lang="zh-CN" altLang="en-US" strike="noStrike" noProof="1" dirty="0"/>
              <a:t>单击此处编辑标题</a:t>
            </a:r>
            <a:endParaRPr lang="zh-CN" altLang="en-US" strike="noStrike" noProof="1" dirty="0"/>
          </a:p>
        </p:txBody>
      </p:sp>
      <p:sp>
        <p:nvSpPr>
          <p:cNvPr id="3" name="副标题 2"/>
          <p:cNvSpPr>
            <a:spLocks noGrp="1"/>
          </p:cNvSpPr>
          <p:nvPr>
            <p:ph type="subTitle" idx="1"/>
          </p:nvPr>
        </p:nvSpPr>
        <p:spPr>
          <a:xfrm>
            <a:off x="1143000" y="3602038"/>
            <a:ext cx="6858000" cy="1655762"/>
          </a:xfrm>
        </p:spPr>
        <p:txBody>
          <a:bodyPr>
            <a:normAutofit/>
          </a:bodyPr>
          <a:lstStyle>
            <a:lvl1pPr marL="0" indent="0" algn="ctr">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z="1350" strike="noStrike" noProof="1" dirty="0"/>
              <a:t>单击此处编辑母版副标题样式</a:t>
            </a:r>
            <a:endParaRPr lang="zh-CN" altLang="en-US" strike="noStrike" noProof="1" dirty="0"/>
          </a:p>
        </p:txBody>
      </p:sp>
      <p:sp>
        <p:nvSpPr>
          <p:cNvPr id="4" name="日期占位符 3"/>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pPr fontAlgn="auto"/>
            <a:r>
              <a:rPr lang="zh-CN" altLang="en-US" strike="noStrike" noProof="1" dirty="0"/>
              <a:t>单击此处编辑母版标题样式</a:t>
            </a:r>
            <a:endParaRPr lang="zh-CN" altLang="en-US" strike="noStrike" noProof="1" dirty="0"/>
          </a:p>
        </p:txBody>
      </p:sp>
      <p:sp>
        <p:nvSpPr>
          <p:cNvPr id="3" name="内容占位符 2"/>
          <p:cNvSpPr>
            <a:spLocks noGrp="1"/>
          </p:cNvSpPr>
          <p:nvPr>
            <p:ph idx="1"/>
          </p:nvPr>
        </p:nvSpPr>
        <p:spPr/>
        <p:txBody>
          <a:bodyPr/>
          <a:lstStyle>
            <a:lvl1pPr>
              <a:defRPr sz="1800"/>
            </a:lvl1pPr>
            <a:lvl2pPr>
              <a:defRPr sz="1500"/>
            </a:lvl2pPr>
            <a:lvl3pPr>
              <a:defRPr sz="1350"/>
            </a:lvl3pPr>
            <a:lvl4pPr>
              <a:defRPr sz="1350"/>
            </a:lvl4pPr>
            <a:lvl5pPr>
              <a:defRPr sz="1350"/>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628650" y="2187443"/>
            <a:ext cx="7886700" cy="2483115"/>
          </a:xfrm>
        </p:spPr>
        <p:txBody>
          <a:bodyPr>
            <a:normAutofit/>
          </a:bodyPr>
          <a:lstStyle>
            <a:lvl1pPr algn="ctr">
              <a:defRPr sz="4500" b="0"/>
            </a:lvl1pPr>
          </a:lstStyle>
          <a:p>
            <a:pPr fontAlgn="auto"/>
            <a:r>
              <a:rPr lang="zh-CN" altLang="en-US" strike="noStrike" noProof="1" dirty="0"/>
              <a:t>单击此处编辑标题</a:t>
            </a:r>
            <a:endParaRPr lang="zh-CN" altLang="en-US" strike="noStrike" noProof="1" dirty="0"/>
          </a:p>
        </p:txBody>
      </p:sp>
      <p:sp>
        <p:nvSpPr>
          <p:cNvPr id="2" name="日期占位符 1"/>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内容占位符 3"/>
          <p:cNvSpPr>
            <a:spLocks noGrp="1"/>
          </p:cNvSpPr>
          <p:nvPr>
            <p:ph sz="half" idx="2"/>
          </p:nvPr>
        </p:nvSpPr>
        <p:spPr>
          <a:xfrm>
            <a:off x="4629150" y="1825625"/>
            <a:ext cx="3886200" cy="4351338"/>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5" name="日期占位符 4"/>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nchor="ctr" anchorCtr="0"/>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9841" y="1744961"/>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4" name="内容占位符 3"/>
          <p:cNvSpPr>
            <a:spLocks noGrp="1"/>
          </p:cNvSpPr>
          <p:nvPr>
            <p:ph sz="half" idx="2"/>
          </p:nvPr>
        </p:nvSpPr>
        <p:spPr>
          <a:xfrm>
            <a:off x="629841" y="2615609"/>
            <a:ext cx="3868340" cy="3574054"/>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5" name="文本占位符 4"/>
          <p:cNvSpPr>
            <a:spLocks noGrp="1"/>
          </p:cNvSpPr>
          <p:nvPr>
            <p:ph type="body" sz="quarter" idx="3"/>
          </p:nvPr>
        </p:nvSpPr>
        <p:spPr>
          <a:xfrm>
            <a:off x="4629150" y="1744961"/>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6" name="内容占位符 5"/>
          <p:cNvSpPr>
            <a:spLocks noGrp="1"/>
          </p:cNvSpPr>
          <p:nvPr>
            <p:ph sz="quarter" idx="4"/>
          </p:nvPr>
        </p:nvSpPr>
        <p:spPr>
          <a:xfrm>
            <a:off x="4629150" y="2615609"/>
            <a:ext cx="3887391" cy="3574054"/>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7" name="日期占位符 6"/>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8" name="页脚占位符 7"/>
          <p:cNvSpPr>
            <a:spLocks noGrp="1"/>
          </p:cNvSpPr>
          <p:nvPr>
            <p:ph type="ftr" sz="quarter" idx="11"/>
          </p:nvPr>
        </p:nvSpPr>
        <p:spPr/>
        <p:txBody>
          <a:bodyPr/>
          <a:p>
            <a:pPr fontAlgn="auto"/>
            <a:endParaRPr lang="zh-CN" altLang="en-US" strike="noStrike" noProof="1"/>
          </a:p>
        </p:txBody>
      </p:sp>
      <p:sp>
        <p:nvSpPr>
          <p:cNvPr id="9" name="灯片编号占位符 8"/>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428875" y="2159000"/>
            <a:ext cx="4286250" cy="1382450"/>
          </a:xfrm>
        </p:spPr>
        <p:txBody>
          <a:bodyPr anchor="b" anchorCtr="0">
            <a:normAutofit/>
          </a:bodyPr>
          <a:lstStyle>
            <a:lvl1pPr algn="ctr">
              <a:defRPr sz="6000" b="0">
                <a:solidFill>
                  <a:schemeClr val="tx1"/>
                </a:solidFill>
              </a:defRPr>
            </a:lvl1pPr>
          </a:lstStyle>
          <a:p>
            <a:pPr fontAlgn="auto"/>
            <a:r>
              <a:rPr lang="zh-CN" altLang="en-US" strike="noStrike" noProof="1" dirty="0"/>
              <a:t>编辑标题</a:t>
            </a:r>
            <a:endParaRPr lang="zh-CN" altLang="en-US" strike="noStrike" noProof="1" dirty="0"/>
          </a:p>
        </p:txBody>
      </p:sp>
      <p:sp>
        <p:nvSpPr>
          <p:cNvPr id="37" name="内容占位符 36"/>
          <p:cNvSpPr>
            <a:spLocks noGrp="1"/>
          </p:cNvSpPr>
          <p:nvPr>
            <p:ph sz="quarter" idx="13" hasCustomPrompt="1"/>
          </p:nvPr>
        </p:nvSpPr>
        <p:spPr>
          <a:xfrm>
            <a:off x="2428875" y="3733201"/>
            <a:ext cx="4286250" cy="1185937"/>
          </a:xfrm>
        </p:spPr>
        <p:txBody>
          <a:bodyPr>
            <a:normAutofit/>
          </a:bodyPr>
          <a:lstStyle>
            <a:lvl1pPr marL="0" indent="0" algn="ctr">
              <a:buNone/>
              <a:defRPr sz="2400">
                <a:solidFill>
                  <a:schemeClr val="tx1"/>
                </a:solidFill>
              </a:defRPr>
            </a:lvl1pPr>
          </a:lstStyle>
          <a:p>
            <a:pPr lvl="0" fontAlgn="auto"/>
            <a:r>
              <a:rPr lang="zh-CN" altLang="en-US" strike="noStrike" noProof="1" dirty="0"/>
              <a:t>编辑文本</a:t>
            </a:r>
            <a:endParaRPr lang="zh-CN" altLang="en-US" strike="noStrike" noProof="1" dirty="0"/>
          </a:p>
        </p:txBody>
      </p:sp>
      <p:sp>
        <p:nvSpPr>
          <p:cNvPr id="3" name="日期占位符 2"/>
          <p:cNvSpPr>
            <a:spLocks noGrp="1"/>
          </p:cNvSpPr>
          <p:nvPr>
            <p:ph type="dt" sz="half" idx="14"/>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4" name="页脚占位符 3"/>
          <p:cNvSpPr>
            <a:spLocks noGrp="1"/>
          </p:cNvSpPr>
          <p:nvPr>
            <p:ph type="ftr" sz="quarter" idx="15"/>
          </p:nvPr>
        </p:nvSpPr>
        <p:spPr/>
        <p:txBody>
          <a:bodyPr/>
          <a:p>
            <a:pPr fontAlgn="auto"/>
            <a:endParaRPr lang="zh-CN" altLang="en-US" strike="noStrike" noProof="1"/>
          </a:p>
        </p:txBody>
      </p:sp>
      <p:sp>
        <p:nvSpPr>
          <p:cNvPr id="5" name="灯片编号占位符 4"/>
          <p:cNvSpPr>
            <a:spLocks noGrp="1"/>
          </p:cNvSpPr>
          <p:nvPr>
            <p:ph type="sldNum" sz="quarter" idx="16"/>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8650" y="713673"/>
            <a:ext cx="3511241" cy="1428161"/>
          </a:xfrm>
        </p:spPr>
        <p:txBody>
          <a:bodyPr anchor="t" anchorCtr="0">
            <a:normAutofit/>
          </a:bodyPr>
          <a:lstStyle>
            <a:lvl1pPr>
              <a:defRPr sz="2700"/>
            </a:lvl1pPr>
          </a:lstStyle>
          <a:p>
            <a:pPr fontAlgn="auto"/>
            <a:r>
              <a:rPr lang="zh-CN" altLang="en-US" strike="noStrike" noProof="1" dirty="0"/>
              <a:t>单击此处编辑标题</a:t>
            </a:r>
            <a:endParaRPr lang="zh-CN" altLang="en-US" strike="noStrike" noProof="1" dirty="0"/>
          </a:p>
        </p:txBody>
      </p:sp>
      <p:sp>
        <p:nvSpPr>
          <p:cNvPr id="3" name="图片占位符 2"/>
          <p:cNvSpPr>
            <a:spLocks noGrp="1" noChangeAspect="1"/>
          </p:cNvSpPr>
          <p:nvPr>
            <p:ph type="pic" idx="1"/>
          </p:nvPr>
        </p:nvSpPr>
        <p:spPr>
          <a:xfrm>
            <a:off x="4231888" y="713673"/>
            <a:ext cx="4283912" cy="5403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endParaRPr lang="zh-CN" altLang="en-US" strike="noStrike" noProof="1" dirty="0"/>
          </a:p>
        </p:txBody>
      </p:sp>
      <p:sp>
        <p:nvSpPr>
          <p:cNvPr id="4" name="文本占位符 3"/>
          <p:cNvSpPr>
            <a:spLocks noGrp="1"/>
          </p:cNvSpPr>
          <p:nvPr>
            <p:ph type="body" sz="half" idx="2"/>
          </p:nvPr>
        </p:nvSpPr>
        <p:spPr>
          <a:xfrm>
            <a:off x="628650" y="2313873"/>
            <a:ext cx="3511241" cy="3811588"/>
          </a:xfrm>
        </p:spPr>
        <p:txBody>
          <a:bodyP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zh-CN" altLang="en-US" sz="1350" strike="noStrike" noProof="1" dirty="0"/>
              <a:t>单击此处编辑母版文本样式</a:t>
            </a:r>
            <a:endParaRPr lang="zh-CN" altLang="en-US" strike="noStrike" noProof="1" dirty="0"/>
          </a:p>
        </p:txBody>
      </p:sp>
      <p:sp>
        <p:nvSpPr>
          <p:cNvPr id="5" name="日期占位符 4"/>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7833674" y="365125"/>
            <a:ext cx="681676" cy="5811838"/>
          </a:xfrm>
        </p:spPr>
        <p:txBody>
          <a:bodyPr vert="eaVert">
            <a:normAutofit/>
          </a:bodyPr>
          <a:lstStyle>
            <a:lvl1pPr>
              <a:defRPr sz="3300"/>
            </a:lvl1pPr>
          </a:lstStyle>
          <a:p>
            <a:pPr fontAlgn="auto"/>
            <a:r>
              <a:rPr lang="zh-CN" altLang="en-US" strike="noStrike" noProof="1" dirty="0"/>
              <a:t>单击此处编辑标题</a:t>
            </a:r>
            <a:endParaRPr lang="zh-CN" altLang="en-US" strike="noStrike" noProof="1" dirty="0"/>
          </a:p>
        </p:txBody>
      </p:sp>
      <p:sp>
        <p:nvSpPr>
          <p:cNvPr id="3" name="竖排文字占位符 2"/>
          <p:cNvSpPr>
            <a:spLocks noGrp="1"/>
          </p:cNvSpPr>
          <p:nvPr>
            <p:ph type="body" orient="vert" idx="1"/>
          </p:nvPr>
        </p:nvSpPr>
        <p:spPr>
          <a:xfrm>
            <a:off x="628649" y="365125"/>
            <a:ext cx="7084832" cy="5811838"/>
          </a:xfrm>
        </p:spPr>
        <p:txBody>
          <a:bodyPr vert="eaVert"/>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内容占位符 3"/>
          <p:cNvSpPr>
            <a:spLocks noGrp="1"/>
          </p:cNvSpPr>
          <p:nvPr>
            <p:ph sz="half" idx="2"/>
          </p:nvPr>
        </p:nvSpPr>
        <p:spPr>
          <a:xfrm>
            <a:off x="4629150" y="1825625"/>
            <a:ext cx="3886200" cy="4351338"/>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5" name="日期占位符 4"/>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628650" y="551543"/>
            <a:ext cx="7886700" cy="5558971"/>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2" name="日期占位符 1"/>
          <p:cNvSpPr>
            <a:spLocks noGrp="1"/>
          </p:cNvSpPr>
          <p:nvPr>
            <p:ph type="dt" sz="half" idx="14"/>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3" name="页脚占位符 2"/>
          <p:cNvSpPr>
            <a:spLocks noGrp="1"/>
          </p:cNvSpPr>
          <p:nvPr>
            <p:ph type="ftr" sz="quarter" idx="15"/>
          </p:nvPr>
        </p:nvSpPr>
        <p:spPr/>
        <p:txBody>
          <a:bodyPr/>
          <a:p>
            <a:pPr fontAlgn="auto"/>
            <a:endParaRPr lang="zh-CN" altLang="en-US" strike="noStrike" noProof="1"/>
          </a:p>
        </p:txBody>
      </p:sp>
      <p:sp>
        <p:nvSpPr>
          <p:cNvPr id="4" name="灯片编号占位符 3"/>
          <p:cNvSpPr>
            <a:spLocks noGrp="1"/>
          </p:cNvSpPr>
          <p:nvPr>
            <p:ph type="sldNum" sz="quarter" idx="16"/>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nchor="ctr" anchorCtr="0"/>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9841" y="1744961"/>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4" name="内容占位符 3"/>
          <p:cNvSpPr>
            <a:spLocks noGrp="1"/>
          </p:cNvSpPr>
          <p:nvPr>
            <p:ph sz="half" idx="2"/>
          </p:nvPr>
        </p:nvSpPr>
        <p:spPr>
          <a:xfrm>
            <a:off x="629841" y="2615609"/>
            <a:ext cx="3868340" cy="3574054"/>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5" name="文本占位符 4"/>
          <p:cNvSpPr>
            <a:spLocks noGrp="1"/>
          </p:cNvSpPr>
          <p:nvPr>
            <p:ph type="body" sz="quarter" idx="3"/>
          </p:nvPr>
        </p:nvSpPr>
        <p:spPr>
          <a:xfrm>
            <a:off x="4629150" y="1744961"/>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单击此处编辑母版文本样式</a:t>
            </a:r>
            <a:endParaRPr lang="zh-CN" altLang="en-US" strike="noStrike" noProof="1" dirty="0"/>
          </a:p>
        </p:txBody>
      </p:sp>
      <p:sp>
        <p:nvSpPr>
          <p:cNvPr id="6" name="内容占位符 5"/>
          <p:cNvSpPr>
            <a:spLocks noGrp="1"/>
          </p:cNvSpPr>
          <p:nvPr>
            <p:ph sz="quarter" idx="4"/>
          </p:nvPr>
        </p:nvSpPr>
        <p:spPr>
          <a:xfrm>
            <a:off x="4629150" y="2615609"/>
            <a:ext cx="3887391" cy="3574054"/>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7" name="日期占位符 6"/>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8" name="页脚占位符 7"/>
          <p:cNvSpPr>
            <a:spLocks noGrp="1"/>
          </p:cNvSpPr>
          <p:nvPr>
            <p:ph type="ftr" sz="quarter" idx="11"/>
          </p:nvPr>
        </p:nvSpPr>
        <p:spPr/>
        <p:txBody>
          <a:bodyPr/>
          <a:p>
            <a:pPr fontAlgn="auto"/>
            <a:endParaRPr lang="zh-CN" altLang="en-US" strike="noStrike" noProof="1"/>
          </a:p>
        </p:txBody>
      </p:sp>
      <p:sp>
        <p:nvSpPr>
          <p:cNvPr id="9" name="灯片编号占位符 8"/>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428875" y="2159000"/>
            <a:ext cx="4286250" cy="1382450"/>
          </a:xfrm>
        </p:spPr>
        <p:txBody>
          <a:bodyPr anchor="b" anchorCtr="0">
            <a:normAutofit/>
          </a:bodyPr>
          <a:lstStyle>
            <a:lvl1pPr algn="ctr">
              <a:defRPr sz="6000" b="0">
                <a:solidFill>
                  <a:schemeClr val="tx1"/>
                </a:solidFill>
              </a:defRPr>
            </a:lvl1pPr>
          </a:lstStyle>
          <a:p>
            <a:pPr fontAlgn="auto"/>
            <a:r>
              <a:rPr lang="zh-CN" altLang="en-US" strike="noStrike" noProof="1" dirty="0"/>
              <a:t>编辑标题</a:t>
            </a:r>
            <a:endParaRPr lang="zh-CN" altLang="en-US" strike="noStrike" noProof="1" dirty="0"/>
          </a:p>
        </p:txBody>
      </p:sp>
      <p:sp>
        <p:nvSpPr>
          <p:cNvPr id="37" name="内容占位符 36"/>
          <p:cNvSpPr>
            <a:spLocks noGrp="1"/>
          </p:cNvSpPr>
          <p:nvPr>
            <p:ph sz="quarter" idx="13" hasCustomPrompt="1"/>
          </p:nvPr>
        </p:nvSpPr>
        <p:spPr>
          <a:xfrm>
            <a:off x="2428875" y="3733201"/>
            <a:ext cx="4286250" cy="1185937"/>
          </a:xfrm>
        </p:spPr>
        <p:txBody>
          <a:bodyPr>
            <a:normAutofit/>
          </a:bodyPr>
          <a:lstStyle>
            <a:lvl1pPr marL="0" indent="0" algn="ctr">
              <a:buNone/>
              <a:defRPr sz="2400">
                <a:solidFill>
                  <a:schemeClr val="tx1"/>
                </a:solidFill>
              </a:defRPr>
            </a:lvl1pPr>
          </a:lstStyle>
          <a:p>
            <a:pPr lvl="0" fontAlgn="auto"/>
            <a:r>
              <a:rPr lang="zh-CN" altLang="en-US" strike="noStrike" noProof="1" dirty="0"/>
              <a:t>编辑文本</a:t>
            </a:r>
            <a:endParaRPr lang="zh-CN" altLang="en-US" strike="noStrike" noProof="1" dirty="0"/>
          </a:p>
        </p:txBody>
      </p:sp>
      <p:sp>
        <p:nvSpPr>
          <p:cNvPr id="3" name="日期占位符 2"/>
          <p:cNvSpPr>
            <a:spLocks noGrp="1"/>
          </p:cNvSpPr>
          <p:nvPr>
            <p:ph type="dt" sz="half" idx="14"/>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4" name="页脚占位符 3"/>
          <p:cNvSpPr>
            <a:spLocks noGrp="1"/>
          </p:cNvSpPr>
          <p:nvPr>
            <p:ph type="ftr" sz="quarter" idx="15"/>
          </p:nvPr>
        </p:nvSpPr>
        <p:spPr/>
        <p:txBody>
          <a:bodyPr/>
          <a:p>
            <a:pPr fontAlgn="auto"/>
            <a:endParaRPr lang="zh-CN" altLang="en-US" strike="noStrike" noProof="1"/>
          </a:p>
        </p:txBody>
      </p:sp>
      <p:sp>
        <p:nvSpPr>
          <p:cNvPr id="5" name="灯片编号占位符 4"/>
          <p:cNvSpPr>
            <a:spLocks noGrp="1"/>
          </p:cNvSpPr>
          <p:nvPr>
            <p:ph type="sldNum" sz="quarter" idx="16"/>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8650" y="713673"/>
            <a:ext cx="3511241" cy="1428161"/>
          </a:xfrm>
        </p:spPr>
        <p:txBody>
          <a:bodyPr anchor="t" anchorCtr="0">
            <a:normAutofit/>
          </a:bodyPr>
          <a:lstStyle>
            <a:lvl1pPr>
              <a:defRPr sz="2700"/>
            </a:lvl1pPr>
          </a:lstStyle>
          <a:p>
            <a:pPr fontAlgn="auto"/>
            <a:r>
              <a:rPr lang="zh-CN" altLang="en-US" strike="noStrike" noProof="1" dirty="0"/>
              <a:t>单击此处编辑标题</a:t>
            </a:r>
            <a:endParaRPr lang="zh-CN" altLang="en-US" strike="noStrike" noProof="1" dirty="0"/>
          </a:p>
        </p:txBody>
      </p:sp>
      <p:sp>
        <p:nvSpPr>
          <p:cNvPr id="3" name="图片占位符 2"/>
          <p:cNvSpPr>
            <a:spLocks noGrp="1" noChangeAspect="1"/>
          </p:cNvSpPr>
          <p:nvPr>
            <p:ph type="pic" idx="1"/>
          </p:nvPr>
        </p:nvSpPr>
        <p:spPr>
          <a:xfrm>
            <a:off x="4231888" y="713673"/>
            <a:ext cx="4283912" cy="5403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endParaRPr lang="zh-CN" altLang="en-US" strike="noStrike" noProof="1" dirty="0"/>
          </a:p>
        </p:txBody>
      </p:sp>
      <p:sp>
        <p:nvSpPr>
          <p:cNvPr id="4" name="文本占位符 3"/>
          <p:cNvSpPr>
            <a:spLocks noGrp="1"/>
          </p:cNvSpPr>
          <p:nvPr>
            <p:ph type="body" sz="half" idx="2"/>
          </p:nvPr>
        </p:nvSpPr>
        <p:spPr>
          <a:xfrm>
            <a:off x="628650" y="2313873"/>
            <a:ext cx="3511241" cy="3811588"/>
          </a:xfrm>
        </p:spPr>
        <p:txBody>
          <a:bodyP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auto"/>
            <a:r>
              <a:rPr lang="zh-CN" altLang="en-US" sz="1350" strike="noStrike" noProof="1" dirty="0"/>
              <a:t>单击此处编辑母版文本样式</a:t>
            </a:r>
            <a:endParaRPr lang="zh-CN" altLang="en-US" strike="noStrike" noProof="1" dirty="0"/>
          </a:p>
        </p:txBody>
      </p:sp>
      <p:sp>
        <p:nvSpPr>
          <p:cNvPr id="5" name="日期占位符 4"/>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7833674" y="365125"/>
            <a:ext cx="681676" cy="5811838"/>
          </a:xfrm>
        </p:spPr>
        <p:txBody>
          <a:bodyPr vert="eaVert">
            <a:normAutofit/>
          </a:bodyPr>
          <a:lstStyle>
            <a:lvl1pPr>
              <a:defRPr sz="3300"/>
            </a:lvl1pPr>
          </a:lstStyle>
          <a:p>
            <a:pPr fontAlgn="auto"/>
            <a:r>
              <a:rPr lang="zh-CN" altLang="en-US" strike="noStrike" noProof="1" dirty="0"/>
              <a:t>单击此处编辑标题</a:t>
            </a:r>
            <a:endParaRPr lang="zh-CN" altLang="en-US" strike="noStrike" noProof="1" dirty="0"/>
          </a:p>
        </p:txBody>
      </p:sp>
      <p:sp>
        <p:nvSpPr>
          <p:cNvPr id="3" name="竖排文字占位符 2"/>
          <p:cNvSpPr>
            <a:spLocks noGrp="1"/>
          </p:cNvSpPr>
          <p:nvPr>
            <p:ph type="body" orient="vert" idx="1"/>
          </p:nvPr>
        </p:nvSpPr>
        <p:spPr>
          <a:xfrm>
            <a:off x="628649" y="365125"/>
            <a:ext cx="7084832" cy="5811838"/>
          </a:xfrm>
        </p:spPr>
        <p:txBody>
          <a:bodyPr vert="eaVert"/>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z="1350" strike="noStrike" noProof="1" dirty="0"/>
              <a:t>第三级</a:t>
            </a:r>
            <a:endParaRPr lang="zh-CN" altLang="en-US" strike="noStrike" noProof="1" dirty="0"/>
          </a:p>
          <a:p>
            <a:pPr lvl="3" fontAlgn="auto"/>
            <a:r>
              <a:rPr lang="zh-CN" altLang="en-US" sz="1350" strike="noStrike" noProof="1" dirty="0"/>
              <a:t>第四级</a:t>
            </a:r>
            <a:endParaRPr lang="zh-CN" altLang="en-US" strike="noStrike" noProof="1" dirty="0"/>
          </a:p>
          <a:p>
            <a:pPr lvl="4" fontAlgn="auto"/>
            <a:r>
              <a:rPr lang="zh-CN" altLang="en-US" sz="1350" strike="noStrike" noProof="1" dirty="0"/>
              <a:t>第五级</a:t>
            </a:r>
            <a:endParaRPr lang="zh-CN" altLang="en-US" strike="noStrike" noProof="1" dirty="0"/>
          </a:p>
        </p:txBody>
      </p:sp>
      <p:sp>
        <p:nvSpPr>
          <p:cNvPr id="4" name="日期占位符 3"/>
          <p:cNvSpPr>
            <a:spLocks noGrp="1"/>
          </p:cNvSpPr>
          <p:nvPr>
            <p:ph type="dt" sz="half" idx="10"/>
          </p:nvPr>
        </p:nvSpPr>
        <p:spPr/>
        <p:txBody>
          <a:bodyPr/>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3.xml"/><Relationship Id="rId12" Type="http://schemas.openxmlformats.org/officeDocument/2006/relationships/tags" Target="../tags/tag2.xml"/><Relationship Id="rId11" Type="http://schemas.openxmlformats.org/officeDocument/2006/relationships/tags" Target="../tags/tag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4" Type="http://schemas.openxmlformats.org/officeDocument/2006/relationships/theme" Target="../theme/theme2.xml"/><Relationship Id="rId13" Type="http://schemas.openxmlformats.org/officeDocument/2006/relationships/tags" Target="../tags/tag6.xml"/><Relationship Id="rId12" Type="http://schemas.openxmlformats.org/officeDocument/2006/relationships/tags" Target="../tags/tag5.xml"/><Relationship Id="rId11" Type="http://schemas.openxmlformats.org/officeDocument/2006/relationships/tags" Target="../tags/tag4.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4" Type="http://schemas.openxmlformats.org/officeDocument/2006/relationships/theme" Target="../theme/theme3.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tags" Target="../tags/tag7.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9.xml"/><Relationship Id="rId8" Type="http://schemas.openxmlformats.org/officeDocument/2006/relationships/slideLayout" Target="../slideLayouts/slideLayout38.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4" Type="http://schemas.openxmlformats.org/officeDocument/2006/relationships/theme" Target="../theme/theme4.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slideLayout" Target="../slideLayouts/slideLayout40.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p:sp>
        <p:nvSpPr>
          <p:cNvPr id="1026" name="标题占位符 1"/>
          <p:cNvSpPr>
            <a:spLocks noGrp="1"/>
          </p:cNvSpPr>
          <p:nvPr>
            <p:ph type="title"/>
            <p:custDataLst>
              <p:tags r:id="rId11"/>
            </p:custDataLst>
          </p:nvPr>
        </p:nvSpPr>
        <p:spPr>
          <a:xfrm>
            <a:off x="628650" y="365125"/>
            <a:ext cx="7886700" cy="1325563"/>
          </a:xfrm>
          <a:prstGeom prst="rect">
            <a:avLst/>
          </a:prstGeom>
          <a:noFill/>
          <a:ln w="9525">
            <a:noFill/>
          </a:ln>
        </p:spPr>
        <p:txBody>
          <a:bodyPr vert="horz" lIns="91440" tIns="45720" rIns="91440" bIns="45720" anchor="ctr"/>
          <a:p>
            <a:pPr lvl="0"/>
            <a:r>
              <a:rPr lang="zh-CN" altLang="en-US" dirty="0"/>
              <a:t>单击此处编辑母版标题样式</a:t>
            </a:r>
            <a:endParaRPr lang="zh-CN" altLang="en-US" dirty="0"/>
          </a:p>
        </p:txBody>
      </p:sp>
      <p:sp>
        <p:nvSpPr>
          <p:cNvPr id="1027" name="文本占位符 2"/>
          <p:cNvSpPr>
            <a:spLocks noGrp="1"/>
          </p:cNvSpPr>
          <p:nvPr>
            <p:ph type="body"/>
            <p:custDataLst>
              <p:tags r:id="rId12"/>
            </p:custDataLst>
          </p:nvPr>
        </p:nvSpPr>
        <p:spPr>
          <a:xfrm>
            <a:off x="628650" y="1825625"/>
            <a:ext cx="7886700" cy="4351338"/>
          </a:xfrm>
          <a:prstGeom prst="rect">
            <a:avLst/>
          </a:prstGeom>
          <a:noFill/>
          <a:ln w="9525">
            <a:noFill/>
          </a:ln>
        </p:spPr>
        <p:txBody>
          <a:bodyPr vert="horz" lIns="91440" tIns="45720" rIns="91440" bIns="45720" anchor="t"/>
          <a:p>
            <a:pPr lvl="0" indent="-228600" fontAlgn="auto"/>
            <a:r>
              <a:rPr lang="zh-CN" altLang="en-US" strike="noStrike" noProof="1" dirty="0"/>
              <a:t>单击此处编辑母版文本样式</a:t>
            </a:r>
            <a:endParaRPr lang="zh-CN" altLang="en-US" strike="noStrike" noProof="1" dirty="0"/>
          </a:p>
          <a:p>
            <a:pPr lvl="1" indent="-228600" fontAlgn="auto"/>
            <a:r>
              <a:rPr lang="zh-CN" altLang="en-US" strike="noStrike" noProof="1" dirty="0"/>
              <a:t>第二级</a:t>
            </a:r>
            <a:endParaRPr lang="zh-CN" altLang="en-US" strike="noStrike" noProof="1" dirty="0"/>
          </a:p>
          <a:p>
            <a:pPr lvl="2" indent="-228600" fontAlgn="auto"/>
            <a:r>
              <a:rPr lang="zh-CN" altLang="en-US" sz="1350" strike="noStrike" noProof="1" dirty="0"/>
              <a:t>第三级</a:t>
            </a:r>
            <a:endParaRPr lang="zh-CN" altLang="en-US" strike="noStrike" noProof="1" dirty="0"/>
          </a:p>
          <a:p>
            <a:pPr lvl="3" indent="-228600" fontAlgn="auto"/>
            <a:r>
              <a:rPr lang="zh-CN" altLang="en-US" sz="1350" strike="noStrike" noProof="1" dirty="0"/>
              <a:t>第四级</a:t>
            </a:r>
            <a:endParaRPr lang="zh-CN" altLang="en-US" strike="noStrike" noProof="1" dirty="0"/>
          </a:p>
          <a:p>
            <a:pPr lvl="4" indent="-228600" fontAlgn="auto"/>
            <a:r>
              <a:rPr lang="zh-CN" altLang="en-US" sz="1350" strike="noStrike" noProof="1" dirty="0"/>
              <a:t>第五级</a:t>
            </a:r>
            <a:endParaRPr lang="zh-CN" altLang="en-US" strike="noStrike" noProof="1" dirty="0"/>
          </a:p>
        </p:txBody>
      </p:sp>
      <p:sp>
        <p:nvSpPr>
          <p:cNvPr id="9"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pitchFamily="49" charset="-122"/>
                <a:ea typeface="黑体" panose="02010609060101010101" pitchFamily="49" charset="-122"/>
              </a:defRPr>
            </a:lvl1pPr>
          </a:lstStyle>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10"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pitchFamily="49" charset="-122"/>
                <a:ea typeface="黑体" panose="02010609060101010101" pitchFamily="49" charset="-122"/>
              </a:defRPr>
            </a:lvl1pPr>
          </a:lstStyle>
          <a:p>
            <a:pPr fontAlgn="auto"/>
            <a:endParaRPr lang="zh-CN" altLang="en-US" strike="noStrike" noProof="1"/>
          </a:p>
        </p:txBody>
      </p:sp>
      <p:sp>
        <p:nvSpPr>
          <p:cNvPr id="11"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pitchFamily="49" charset="-122"/>
                <a:ea typeface="黑体" panose="02010609060101010101" pitchFamily="49" charset="-122"/>
              </a:defRPr>
            </a:lvl1pPr>
          </a:lstStyle>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
        <p:nvSpPr>
          <p:cNvPr id="2"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00"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p:sp>
        <p:nvSpPr>
          <p:cNvPr id="2050" name="标题占位符 1"/>
          <p:cNvSpPr>
            <a:spLocks noGrp="1"/>
          </p:cNvSpPr>
          <p:nvPr>
            <p:ph type="title"/>
            <p:custDataLst>
              <p:tags r:id="rId11"/>
            </p:custDataLst>
          </p:nvPr>
        </p:nvSpPr>
        <p:spPr>
          <a:xfrm>
            <a:off x="628650" y="365125"/>
            <a:ext cx="7886700" cy="1325563"/>
          </a:xfrm>
          <a:prstGeom prst="rect">
            <a:avLst/>
          </a:prstGeom>
          <a:noFill/>
          <a:ln w="9525">
            <a:noFill/>
          </a:ln>
        </p:spPr>
        <p:txBody>
          <a:bodyPr vert="horz" lIns="91440" tIns="45720" rIns="91440" bIns="45720" anchor="ctr"/>
          <a:p>
            <a:pPr lvl="0"/>
            <a:r>
              <a:rPr lang="zh-CN" altLang="en-US" dirty="0"/>
              <a:t>单击此处编辑母版标题样式</a:t>
            </a:r>
            <a:endParaRPr lang="zh-CN" altLang="en-US" dirty="0"/>
          </a:p>
        </p:txBody>
      </p:sp>
      <p:sp>
        <p:nvSpPr>
          <p:cNvPr id="1027" name="文本占位符 2"/>
          <p:cNvSpPr>
            <a:spLocks noGrp="1"/>
          </p:cNvSpPr>
          <p:nvPr>
            <p:ph type="body"/>
            <p:custDataLst>
              <p:tags r:id="rId12"/>
            </p:custDataLst>
          </p:nvPr>
        </p:nvSpPr>
        <p:spPr>
          <a:xfrm>
            <a:off x="628650" y="1825625"/>
            <a:ext cx="7886700" cy="4351338"/>
          </a:xfrm>
          <a:prstGeom prst="rect">
            <a:avLst/>
          </a:prstGeom>
          <a:noFill/>
          <a:ln w="9525">
            <a:noFill/>
          </a:ln>
        </p:spPr>
        <p:txBody>
          <a:bodyPr vert="horz" lIns="91440" tIns="45720" rIns="91440" bIns="45720" anchor="t"/>
          <a:p>
            <a:pPr lvl="0" indent="-228600" fontAlgn="auto"/>
            <a:r>
              <a:rPr lang="zh-CN" altLang="en-US" strike="noStrike" noProof="1" dirty="0"/>
              <a:t>单击此处编辑母版文本样式</a:t>
            </a:r>
            <a:endParaRPr lang="zh-CN" altLang="en-US" strike="noStrike" noProof="1" dirty="0"/>
          </a:p>
          <a:p>
            <a:pPr lvl="1" indent="-228600" fontAlgn="auto"/>
            <a:r>
              <a:rPr lang="zh-CN" altLang="en-US" strike="noStrike" noProof="1" dirty="0"/>
              <a:t>第二级</a:t>
            </a:r>
            <a:endParaRPr lang="zh-CN" altLang="en-US" strike="noStrike" noProof="1" dirty="0"/>
          </a:p>
          <a:p>
            <a:pPr lvl="2" indent="-228600" fontAlgn="auto"/>
            <a:r>
              <a:rPr lang="zh-CN" altLang="en-US" sz="1350" strike="noStrike" noProof="1" dirty="0"/>
              <a:t>第三级</a:t>
            </a:r>
            <a:endParaRPr lang="zh-CN" altLang="en-US" strike="noStrike" noProof="1" dirty="0"/>
          </a:p>
          <a:p>
            <a:pPr lvl="3" indent="-228600" fontAlgn="auto"/>
            <a:r>
              <a:rPr lang="zh-CN" altLang="en-US" sz="1350" strike="noStrike" noProof="1" dirty="0"/>
              <a:t>第四级</a:t>
            </a:r>
            <a:endParaRPr lang="zh-CN" altLang="en-US" strike="noStrike" noProof="1" dirty="0"/>
          </a:p>
          <a:p>
            <a:pPr lvl="4" indent="-228600" fontAlgn="auto"/>
            <a:r>
              <a:rPr lang="zh-CN" altLang="en-US" sz="1350" strike="noStrike" noProof="1" dirty="0"/>
              <a:t>第五级</a:t>
            </a:r>
            <a:endParaRPr lang="zh-CN" altLang="en-US" strike="noStrike" noProof="1" dirty="0"/>
          </a:p>
        </p:txBody>
      </p:sp>
      <p:sp>
        <p:nvSpPr>
          <p:cNvPr id="9"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pitchFamily="49" charset="-122"/>
                <a:ea typeface="黑体" panose="02010609060101010101" pitchFamily="49" charset="-122"/>
              </a:defRPr>
            </a:lvl1pPr>
          </a:lstStyle>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10"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pitchFamily="49" charset="-122"/>
                <a:ea typeface="黑体" panose="02010609060101010101" pitchFamily="49" charset="-122"/>
              </a:defRPr>
            </a:lvl1pPr>
          </a:lstStyle>
          <a:p>
            <a:pPr fontAlgn="auto"/>
            <a:endParaRPr lang="zh-CN" altLang="en-US" strike="noStrike" noProof="1"/>
          </a:p>
        </p:txBody>
      </p:sp>
      <p:sp>
        <p:nvSpPr>
          <p:cNvPr id="11"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pitchFamily="49" charset="-122"/>
                <a:ea typeface="黑体" panose="02010609060101010101" pitchFamily="49" charset="-122"/>
              </a:defRPr>
            </a:lvl1pPr>
          </a:lstStyle>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
        <p:nvSpPr>
          <p:cNvPr id="2"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00" strike="noStrike" noProof="1"/>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p:sp>
        <p:nvSpPr>
          <p:cNvPr id="3074" name="标题占位符 1"/>
          <p:cNvSpPr>
            <a:spLocks noGrp="1"/>
          </p:cNvSpPr>
          <p:nvPr>
            <p:ph type="title"/>
            <p:custDataLst>
              <p:tags r:id="rId11"/>
            </p:custDataLst>
          </p:nvPr>
        </p:nvSpPr>
        <p:spPr>
          <a:xfrm>
            <a:off x="628650" y="365125"/>
            <a:ext cx="7886700" cy="1325563"/>
          </a:xfrm>
          <a:prstGeom prst="rect">
            <a:avLst/>
          </a:prstGeom>
          <a:noFill/>
          <a:ln w="9525">
            <a:noFill/>
          </a:ln>
        </p:spPr>
        <p:txBody>
          <a:bodyPr vert="horz" lIns="91440" tIns="45720" rIns="91440" bIns="45720" anchor="ctr"/>
          <a:p>
            <a:pPr lvl="0"/>
            <a:r>
              <a:rPr lang="zh-CN" altLang="en-US" dirty="0"/>
              <a:t>单击此处编辑母版标题样式</a:t>
            </a:r>
            <a:endParaRPr lang="zh-CN" altLang="en-US" dirty="0"/>
          </a:p>
        </p:txBody>
      </p:sp>
      <p:sp>
        <p:nvSpPr>
          <p:cNvPr id="1027" name="文本占位符 2"/>
          <p:cNvSpPr>
            <a:spLocks noGrp="1"/>
          </p:cNvSpPr>
          <p:nvPr>
            <p:ph type="body"/>
            <p:custDataLst>
              <p:tags r:id="rId12"/>
            </p:custDataLst>
          </p:nvPr>
        </p:nvSpPr>
        <p:spPr>
          <a:xfrm>
            <a:off x="628650" y="1825625"/>
            <a:ext cx="7886700" cy="4351338"/>
          </a:xfrm>
          <a:prstGeom prst="rect">
            <a:avLst/>
          </a:prstGeom>
          <a:noFill/>
          <a:ln w="9525">
            <a:noFill/>
          </a:ln>
        </p:spPr>
        <p:txBody>
          <a:bodyPr vert="horz" lIns="91440" tIns="45720" rIns="91440" bIns="45720" anchor="t"/>
          <a:p>
            <a:pPr lvl="0" indent="-228600" fontAlgn="auto"/>
            <a:r>
              <a:rPr lang="zh-CN" altLang="en-US" strike="noStrike" noProof="1" dirty="0"/>
              <a:t>单击此处编辑母版文本样式</a:t>
            </a:r>
            <a:endParaRPr lang="zh-CN" altLang="en-US" strike="noStrike" noProof="1" dirty="0"/>
          </a:p>
          <a:p>
            <a:pPr lvl="1" indent="-228600" fontAlgn="auto"/>
            <a:r>
              <a:rPr lang="zh-CN" altLang="en-US" strike="noStrike" noProof="1" dirty="0"/>
              <a:t>第二级</a:t>
            </a:r>
            <a:endParaRPr lang="zh-CN" altLang="en-US" strike="noStrike" noProof="1" dirty="0"/>
          </a:p>
          <a:p>
            <a:pPr lvl="2" indent="-228600" fontAlgn="auto"/>
            <a:r>
              <a:rPr lang="zh-CN" altLang="en-US" sz="1350" strike="noStrike" noProof="1" dirty="0"/>
              <a:t>第三级</a:t>
            </a:r>
            <a:endParaRPr lang="zh-CN" altLang="en-US" strike="noStrike" noProof="1" dirty="0"/>
          </a:p>
          <a:p>
            <a:pPr lvl="3" indent="-228600" fontAlgn="auto"/>
            <a:r>
              <a:rPr lang="zh-CN" altLang="en-US" sz="1350" strike="noStrike" noProof="1" dirty="0"/>
              <a:t>第四级</a:t>
            </a:r>
            <a:endParaRPr lang="zh-CN" altLang="en-US" strike="noStrike" noProof="1" dirty="0"/>
          </a:p>
          <a:p>
            <a:pPr lvl="4" indent="-228600" fontAlgn="auto"/>
            <a:r>
              <a:rPr lang="zh-CN" altLang="en-US" sz="1350" strike="noStrike" noProof="1" dirty="0"/>
              <a:t>第五级</a:t>
            </a:r>
            <a:endParaRPr lang="zh-CN" altLang="en-US" strike="noStrike" noProof="1" dirty="0"/>
          </a:p>
        </p:txBody>
      </p:sp>
      <p:sp>
        <p:nvSpPr>
          <p:cNvPr id="9"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pitchFamily="49" charset="-122"/>
                <a:ea typeface="黑体" panose="02010609060101010101" pitchFamily="49" charset="-122"/>
              </a:defRPr>
            </a:lvl1pPr>
          </a:lstStyle>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10"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pitchFamily="49" charset="-122"/>
                <a:ea typeface="黑体" panose="02010609060101010101" pitchFamily="49" charset="-122"/>
              </a:defRPr>
            </a:lvl1pPr>
          </a:lstStyle>
          <a:p>
            <a:pPr fontAlgn="auto"/>
            <a:endParaRPr lang="zh-CN" altLang="en-US" strike="noStrike" noProof="1"/>
          </a:p>
        </p:txBody>
      </p:sp>
      <p:sp>
        <p:nvSpPr>
          <p:cNvPr id="11"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pitchFamily="49" charset="-122"/>
                <a:ea typeface="黑体" panose="02010609060101010101" pitchFamily="49" charset="-122"/>
              </a:defRPr>
            </a:lvl1pPr>
          </a:lstStyle>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
        <p:nvSpPr>
          <p:cNvPr id="2"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00" strike="noStrike" noProof="1"/>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p:sp>
        <p:nvSpPr>
          <p:cNvPr id="4098" name="标题占位符 1"/>
          <p:cNvSpPr>
            <a:spLocks noGrp="1"/>
          </p:cNvSpPr>
          <p:nvPr>
            <p:ph type="title"/>
            <p:custDataLst>
              <p:tags r:id="rId11"/>
            </p:custDataLst>
          </p:nvPr>
        </p:nvSpPr>
        <p:spPr>
          <a:xfrm>
            <a:off x="628650" y="365125"/>
            <a:ext cx="7886700" cy="1325563"/>
          </a:xfrm>
          <a:prstGeom prst="rect">
            <a:avLst/>
          </a:prstGeom>
          <a:noFill/>
          <a:ln w="9525">
            <a:noFill/>
          </a:ln>
        </p:spPr>
        <p:txBody>
          <a:bodyPr vert="horz" lIns="91440" tIns="45720" rIns="91440" bIns="45720" anchor="ctr"/>
          <a:p>
            <a:pPr lvl="0"/>
            <a:r>
              <a:rPr lang="zh-CN" altLang="en-US" dirty="0"/>
              <a:t>单击此处编辑母版标题样式</a:t>
            </a:r>
            <a:endParaRPr lang="zh-CN" altLang="en-US" dirty="0"/>
          </a:p>
        </p:txBody>
      </p:sp>
      <p:sp>
        <p:nvSpPr>
          <p:cNvPr id="1027" name="文本占位符 2"/>
          <p:cNvSpPr>
            <a:spLocks noGrp="1"/>
          </p:cNvSpPr>
          <p:nvPr>
            <p:ph type="body"/>
            <p:custDataLst>
              <p:tags r:id="rId12"/>
            </p:custDataLst>
          </p:nvPr>
        </p:nvSpPr>
        <p:spPr>
          <a:xfrm>
            <a:off x="628650" y="1825625"/>
            <a:ext cx="7886700" cy="4351338"/>
          </a:xfrm>
          <a:prstGeom prst="rect">
            <a:avLst/>
          </a:prstGeom>
          <a:noFill/>
          <a:ln w="9525">
            <a:noFill/>
          </a:ln>
        </p:spPr>
        <p:txBody>
          <a:bodyPr vert="horz" lIns="91440" tIns="45720" rIns="91440" bIns="45720" anchor="t"/>
          <a:p>
            <a:pPr lvl="0" indent="-228600" fontAlgn="auto"/>
            <a:r>
              <a:rPr lang="zh-CN" altLang="en-US" strike="noStrike" noProof="1" dirty="0"/>
              <a:t>单击此处编辑母版文本样式</a:t>
            </a:r>
            <a:endParaRPr lang="zh-CN" altLang="en-US" strike="noStrike" noProof="1" dirty="0"/>
          </a:p>
          <a:p>
            <a:pPr lvl="1" indent="-228600" fontAlgn="auto"/>
            <a:r>
              <a:rPr lang="zh-CN" altLang="en-US" strike="noStrike" noProof="1" dirty="0"/>
              <a:t>第二级</a:t>
            </a:r>
            <a:endParaRPr lang="zh-CN" altLang="en-US" strike="noStrike" noProof="1" dirty="0"/>
          </a:p>
          <a:p>
            <a:pPr lvl="2" indent="-228600" fontAlgn="auto"/>
            <a:r>
              <a:rPr lang="zh-CN" altLang="en-US" sz="1350" strike="noStrike" noProof="1" dirty="0"/>
              <a:t>第三级</a:t>
            </a:r>
            <a:endParaRPr lang="zh-CN" altLang="en-US" strike="noStrike" noProof="1" dirty="0"/>
          </a:p>
          <a:p>
            <a:pPr lvl="3" indent="-228600" fontAlgn="auto"/>
            <a:r>
              <a:rPr lang="zh-CN" altLang="en-US" sz="1350" strike="noStrike" noProof="1" dirty="0"/>
              <a:t>第四级</a:t>
            </a:r>
            <a:endParaRPr lang="zh-CN" altLang="en-US" strike="noStrike" noProof="1" dirty="0"/>
          </a:p>
          <a:p>
            <a:pPr lvl="4" indent="-228600" fontAlgn="auto"/>
            <a:r>
              <a:rPr lang="zh-CN" altLang="en-US" sz="1350" strike="noStrike" noProof="1" dirty="0"/>
              <a:t>第五级</a:t>
            </a:r>
            <a:endParaRPr lang="zh-CN" altLang="en-US" strike="noStrike" noProof="1" dirty="0"/>
          </a:p>
        </p:txBody>
      </p:sp>
      <p:sp>
        <p:nvSpPr>
          <p:cNvPr id="9"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pitchFamily="49" charset="-122"/>
                <a:ea typeface="黑体" panose="02010609060101010101" pitchFamily="49" charset="-122"/>
              </a:defRPr>
            </a:lvl1pPr>
          </a:lstStyle>
          <a:p>
            <a:pPr fontAlgn="auto"/>
            <a:fld id="{D997B5FA-0921-464F-AAE1-844C04324D75}" type="datetimeFigureOut">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dirty="0"/>
          </a:p>
        </p:txBody>
      </p:sp>
      <p:sp>
        <p:nvSpPr>
          <p:cNvPr id="10"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pitchFamily="49" charset="-122"/>
                <a:ea typeface="黑体" panose="02010609060101010101" pitchFamily="49" charset="-122"/>
              </a:defRPr>
            </a:lvl1pPr>
          </a:lstStyle>
          <a:p>
            <a:pPr fontAlgn="auto"/>
            <a:endParaRPr lang="zh-CN" altLang="en-US" strike="noStrike" noProof="1"/>
          </a:p>
        </p:txBody>
      </p:sp>
      <p:sp>
        <p:nvSpPr>
          <p:cNvPr id="11"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normAutofit/>
          </a:bodyPr>
          <a:lstStyle>
            <a:lvl1pPr algn="ctr">
              <a:defRPr sz="900">
                <a:solidFill>
                  <a:schemeClr val="bg1">
                    <a:lumMod val="50000"/>
                  </a:schemeClr>
                </a:solidFill>
                <a:latin typeface="黑体" panose="02010609060101010101" pitchFamily="49" charset="-122"/>
                <a:ea typeface="黑体" panose="02010609060101010101" pitchFamily="49" charset="-122"/>
              </a:defRPr>
            </a:lvl1pPr>
          </a:lstStyle>
          <a:p>
            <a:pPr fontAlgn="auto"/>
            <a:fld id="{565CE74E-AB26-4998-AD42-012C4C1AD076}" type="slidenum">
              <a:rPr lang="zh-CN" altLang="en-US" strike="noStrike" noProof="1" smtClean="0">
                <a:latin typeface="黑体" panose="02010609060101010101" pitchFamily="49" charset="-122"/>
                <a:ea typeface="黑体" panose="02010609060101010101" pitchFamily="49" charset="-122"/>
                <a:cs typeface="+mn-cs"/>
              </a:rPr>
            </a:fld>
            <a:endParaRPr lang="zh-CN" altLang="en-US" strike="noStrike" noProof="1"/>
          </a:p>
        </p:txBody>
      </p:sp>
      <p:sp>
        <p:nvSpPr>
          <p:cNvPr id="2"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00" strike="noStrike" noProof="1"/>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13.xml"/><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2.xml"/><Relationship Id="rId4" Type="http://schemas.openxmlformats.org/officeDocument/2006/relationships/tags" Target="../tags/tag22.xml"/><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2.xml"/><Relationship Id="rId3" Type="http://schemas.openxmlformats.org/officeDocument/2006/relationships/tags" Target="../tags/tag23.xml"/><Relationship Id="rId2" Type="http://schemas.openxmlformats.org/officeDocument/2006/relationships/image" Target="../media/image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2.xml"/><Relationship Id="rId1" Type="http://schemas.openxmlformats.org/officeDocument/2006/relationships/tags" Target="../tags/tag24.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2.xml"/><Relationship Id="rId3" Type="http://schemas.openxmlformats.org/officeDocument/2006/relationships/tags" Target="../tags/tag25.xml"/><Relationship Id="rId2" Type="http://schemas.openxmlformats.org/officeDocument/2006/relationships/image" Target="../media/image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2.xml"/><Relationship Id="rId4" Type="http://schemas.openxmlformats.org/officeDocument/2006/relationships/tags" Target="../tags/tag26.xml"/><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vmlDrawing" Target="../drawings/vmlDrawing1.vml"/><Relationship Id="rId7" Type="http://schemas.openxmlformats.org/officeDocument/2006/relationships/slideLayout" Target="../slideLayouts/slideLayout12.xml"/><Relationship Id="rId6" Type="http://schemas.openxmlformats.org/officeDocument/2006/relationships/tags" Target="../tags/tag27.xml"/><Relationship Id="rId5" Type="http://schemas.openxmlformats.org/officeDocument/2006/relationships/image" Target="../media/image19.wmf"/><Relationship Id="rId4" Type="http://schemas.openxmlformats.org/officeDocument/2006/relationships/oleObject" Target="../embeddings/oleObject1.bin"/><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32.xml"/><Relationship Id="rId3" Type="http://schemas.openxmlformats.org/officeDocument/2006/relationships/tags" Target="../tags/tag28.xml"/><Relationship Id="rId2" Type="http://schemas.openxmlformats.org/officeDocument/2006/relationships/image" Target="../media/image2.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2.xml"/><Relationship Id="rId4" Type="http://schemas.openxmlformats.org/officeDocument/2006/relationships/tags" Target="../tags/tag29.xml"/><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2.xml"/><Relationship Id="rId3" Type="http://schemas.openxmlformats.org/officeDocument/2006/relationships/tags" Target="../tags/tag30.xml"/><Relationship Id="rId2" Type="http://schemas.openxmlformats.org/officeDocument/2006/relationships/image" Target="../media/image2.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2.xml"/><Relationship Id="rId3" Type="http://schemas.openxmlformats.org/officeDocument/2006/relationships/tags" Target="../tags/tag31.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14.xml"/><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2.xml"/><Relationship Id="rId1" Type="http://schemas.openxmlformats.org/officeDocument/2006/relationships/tags" Target="../tags/tag32.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32.xml"/><Relationship Id="rId3" Type="http://schemas.openxmlformats.org/officeDocument/2006/relationships/tags" Target="../tags/tag33.xml"/><Relationship Id="rId2" Type="http://schemas.openxmlformats.org/officeDocument/2006/relationships/image" Target="../media/image2.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2.xml"/><Relationship Id="rId4" Type="http://schemas.openxmlformats.org/officeDocument/2006/relationships/tags" Target="../tags/tag34.xml"/><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2.xml"/><Relationship Id="rId1" Type="http://schemas.openxmlformats.org/officeDocument/2006/relationships/tags" Target="../tags/tag35.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2.xml"/><Relationship Id="rId3" Type="http://schemas.openxmlformats.org/officeDocument/2006/relationships/tags" Target="../tags/tag36.xml"/><Relationship Id="rId2" Type="http://schemas.openxmlformats.org/officeDocument/2006/relationships/image" Target="../media/image2.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2.xml"/><Relationship Id="rId4" Type="http://schemas.openxmlformats.org/officeDocument/2006/relationships/tags" Target="../tags/tag37.xml"/><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2.xml"/><Relationship Id="rId4" Type="http://schemas.openxmlformats.org/officeDocument/2006/relationships/tags" Target="../tags/tag38.xml"/><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12.xml"/><Relationship Id="rId4" Type="http://schemas.openxmlformats.org/officeDocument/2006/relationships/tags" Target="../tags/tag39.xml"/><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12.xml"/><Relationship Id="rId4" Type="http://schemas.openxmlformats.org/officeDocument/2006/relationships/tags" Target="../tags/tag40.xml"/><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12.xml"/><Relationship Id="rId5" Type="http://schemas.openxmlformats.org/officeDocument/2006/relationships/tags" Target="../tags/tag41.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2.xml"/><Relationship Id="rId1" Type="http://schemas.openxmlformats.org/officeDocument/2006/relationships/tags" Target="../tags/tag15.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12.xml"/><Relationship Id="rId5" Type="http://schemas.openxmlformats.org/officeDocument/2006/relationships/tags" Target="../tags/tag4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12.xml"/><Relationship Id="rId5" Type="http://schemas.openxmlformats.org/officeDocument/2006/relationships/tags" Target="../tags/tag43.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2.xml"/><Relationship Id="rId3" Type="http://schemas.openxmlformats.org/officeDocument/2006/relationships/tags" Target="../tags/tag44.xml"/><Relationship Id="rId2" Type="http://schemas.openxmlformats.org/officeDocument/2006/relationships/image" Target="../media/image2.png"/><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2.xml"/><Relationship Id="rId3" Type="http://schemas.openxmlformats.org/officeDocument/2006/relationships/tags" Target="../tags/tag45.xml"/><Relationship Id="rId2" Type="http://schemas.openxmlformats.org/officeDocument/2006/relationships/image" Target="../media/image2.pn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2.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2.xml"/><Relationship Id="rId4" Type="http://schemas.openxmlformats.org/officeDocument/2006/relationships/tags" Target="../tags/tag16.xml"/><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2.xml"/><Relationship Id="rId5" Type="http://schemas.openxmlformats.org/officeDocument/2006/relationships/tags" Target="../tags/tag1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18.xml"/><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2.png"/><Relationship Id="rId10" Type="http://schemas.openxmlformats.org/officeDocument/2006/relationships/notesSlide" Target="../notesSlides/notesSlide6.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2.xml"/><Relationship Id="rId5" Type="http://schemas.openxmlformats.org/officeDocument/2006/relationships/tags" Target="../tags/tag19.xml"/><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2.xml"/><Relationship Id="rId1" Type="http://schemas.openxmlformats.org/officeDocument/2006/relationships/tags" Target="../tags/tag20.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2.xml"/><Relationship Id="rId5" Type="http://schemas.openxmlformats.org/officeDocument/2006/relationships/tags" Target="../tags/tag2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5" name="Picture 4" descr="%E4%B8%AD%E5%8D%97%E5%A4%A7%E5%AD%A6%E6%A0%A1%E5%BE%BD"/>
          <p:cNvPicPr>
            <a:picLocks noChangeAspect="1"/>
          </p:cNvPicPr>
          <p:nvPr/>
        </p:nvPicPr>
        <p:blipFill>
          <a:blip r:embed="rId1"/>
          <a:stretch>
            <a:fillRect/>
          </a:stretch>
        </p:blipFill>
        <p:spPr>
          <a:xfrm>
            <a:off x="577850" y="5170488"/>
            <a:ext cx="1233488" cy="1233487"/>
          </a:xfrm>
          <a:prstGeom prst="rect">
            <a:avLst/>
          </a:prstGeom>
          <a:noFill/>
          <a:ln w="9525">
            <a:noFill/>
          </a:ln>
        </p:spPr>
      </p:pic>
      <p:pic>
        <p:nvPicPr>
          <p:cNvPr id="6146" name="图片 7"/>
          <p:cNvPicPr>
            <a:picLocks noChangeAspect="1"/>
          </p:cNvPicPr>
          <p:nvPr/>
        </p:nvPicPr>
        <p:blipFill>
          <a:blip r:embed="rId2"/>
          <a:stretch>
            <a:fillRect/>
          </a:stretch>
        </p:blipFill>
        <p:spPr>
          <a:xfrm>
            <a:off x="6908800" y="5567363"/>
            <a:ext cx="1644650" cy="690562"/>
          </a:xfrm>
          <a:prstGeom prst="rect">
            <a:avLst/>
          </a:prstGeom>
          <a:noFill/>
          <a:ln w="9525">
            <a:noFill/>
          </a:ln>
        </p:spPr>
      </p:pic>
      <p:sp>
        <p:nvSpPr>
          <p:cNvPr id="11" name="Rectangle 2"/>
          <p:cNvSpPr txBox="1">
            <a:spLocks noChangeArrowheads="1"/>
          </p:cNvSpPr>
          <p:nvPr/>
        </p:nvSpPr>
        <p:spPr>
          <a:xfrm>
            <a:off x="301625" y="2322513"/>
            <a:ext cx="8542338" cy="876300"/>
          </a:xfrm>
          <a:prstGeom prst="rect">
            <a:avLst/>
          </a:prstGeom>
          <a:solidFill>
            <a:srgbClr val="22E907">
              <a:alpha val="15000"/>
            </a:srgbClr>
          </a:solidFill>
        </p:spPr>
        <p:txBody>
          <a:bodyPr/>
          <a:lstStyle>
            <a:lvl1pPr algn="l" rtl="0" fontAlgn="base">
              <a:spcBef>
                <a:spcPct val="0"/>
              </a:spcBef>
              <a:spcAft>
                <a:spcPct val="0"/>
              </a:spcAft>
              <a:defRPr sz="4400" kern="1200">
                <a:solidFill>
                  <a:schemeClr val="tx2"/>
                </a:solidFill>
                <a:latin typeface="+mj-lt"/>
                <a:ea typeface="+mj-ea"/>
                <a:cs typeface="+mj-cs"/>
              </a:defRPr>
            </a:lvl1pPr>
            <a:lvl2pPr algn="l" rtl="0" fontAlgn="base">
              <a:spcBef>
                <a:spcPct val="0"/>
              </a:spcBef>
              <a:spcAft>
                <a:spcPct val="0"/>
              </a:spcAft>
              <a:defRPr sz="4400">
                <a:solidFill>
                  <a:schemeClr val="tx2"/>
                </a:solidFill>
                <a:latin typeface="Tw Cen MT" panose="020B0602020104020603" pitchFamily="34" charset="0"/>
              </a:defRPr>
            </a:lvl2pPr>
            <a:lvl3pPr algn="l" rtl="0" fontAlgn="base">
              <a:spcBef>
                <a:spcPct val="0"/>
              </a:spcBef>
              <a:spcAft>
                <a:spcPct val="0"/>
              </a:spcAft>
              <a:defRPr sz="4400">
                <a:solidFill>
                  <a:schemeClr val="tx2"/>
                </a:solidFill>
                <a:latin typeface="Tw Cen MT" panose="020B0602020104020603" pitchFamily="34" charset="0"/>
              </a:defRPr>
            </a:lvl3pPr>
            <a:lvl4pPr algn="l" rtl="0" fontAlgn="base">
              <a:spcBef>
                <a:spcPct val="0"/>
              </a:spcBef>
              <a:spcAft>
                <a:spcPct val="0"/>
              </a:spcAft>
              <a:defRPr sz="4400">
                <a:solidFill>
                  <a:schemeClr val="tx2"/>
                </a:solidFill>
                <a:latin typeface="Tw Cen MT" panose="020B0602020104020603" pitchFamily="34" charset="0"/>
              </a:defRPr>
            </a:lvl4pPr>
            <a:lvl5pPr algn="l" rtl="0" fontAlgn="base">
              <a:spcBef>
                <a:spcPct val="0"/>
              </a:spcBef>
              <a:spcAft>
                <a:spcPct val="0"/>
              </a:spcAft>
              <a:defRPr sz="4400">
                <a:solidFill>
                  <a:schemeClr val="tx2"/>
                </a:solidFill>
                <a:latin typeface="Tw Cen MT" panose="020B0602020104020603" pitchFamily="34" charset="0"/>
              </a:defRPr>
            </a:lvl5pPr>
            <a:lvl6pPr marL="457200" algn="l" rtl="0" fontAlgn="base">
              <a:spcBef>
                <a:spcPct val="0"/>
              </a:spcBef>
              <a:spcAft>
                <a:spcPct val="0"/>
              </a:spcAft>
              <a:defRPr sz="4400">
                <a:solidFill>
                  <a:schemeClr val="tx2"/>
                </a:solidFill>
                <a:latin typeface="Tw Cen MT" panose="020B0602020104020603" pitchFamily="34" charset="0"/>
              </a:defRPr>
            </a:lvl6pPr>
            <a:lvl7pPr marL="914400" algn="l" rtl="0" fontAlgn="base">
              <a:spcBef>
                <a:spcPct val="0"/>
              </a:spcBef>
              <a:spcAft>
                <a:spcPct val="0"/>
              </a:spcAft>
              <a:defRPr sz="4400">
                <a:solidFill>
                  <a:schemeClr val="tx2"/>
                </a:solidFill>
                <a:latin typeface="Tw Cen MT" panose="020B0602020104020603" pitchFamily="34" charset="0"/>
              </a:defRPr>
            </a:lvl7pPr>
            <a:lvl8pPr marL="1371600" algn="l" rtl="0" fontAlgn="base">
              <a:spcBef>
                <a:spcPct val="0"/>
              </a:spcBef>
              <a:spcAft>
                <a:spcPct val="0"/>
              </a:spcAft>
              <a:defRPr sz="4400">
                <a:solidFill>
                  <a:schemeClr val="tx2"/>
                </a:solidFill>
                <a:latin typeface="Tw Cen MT" panose="020B0602020104020603" pitchFamily="34" charset="0"/>
              </a:defRPr>
            </a:lvl8pPr>
            <a:lvl9pPr marL="1828800" algn="l" rtl="0" fontAlgn="base">
              <a:spcBef>
                <a:spcPct val="0"/>
              </a:spcBef>
              <a:spcAft>
                <a:spcPct val="0"/>
              </a:spcAft>
              <a:defRPr sz="4400">
                <a:solidFill>
                  <a:schemeClr val="tx2"/>
                </a:solidFill>
                <a:latin typeface="Tw Cen MT" panose="020B0602020104020603" pitchFamily="34" charset="0"/>
              </a:defRPr>
            </a:lvl9pPr>
          </a:lstStyle>
          <a:p>
            <a:pPr algn="ctr" fontAlgn="auto">
              <a:spcBef>
                <a:spcPts val="0"/>
              </a:spcBef>
              <a:spcAft>
                <a:spcPts val="0"/>
              </a:spcAft>
              <a:buClr>
                <a:srgbClr val="000000"/>
              </a:buClr>
              <a:buSzPts val="1100"/>
              <a:buFont typeface="Arial" panose="020B0604020202020204"/>
            </a:pPr>
            <a:r>
              <a:rPr lang="en-GB" sz="2800" b="1" strike="noStrike" kern="0" noProof="1">
                <a:solidFill>
                  <a:schemeClr val="dk2"/>
                </a:solidFill>
                <a:latin typeface="Verdana" panose="020B0604030504040204"/>
                <a:ea typeface="Verdana" panose="020B0604030504040204"/>
                <a:cs typeface="Verdana" panose="020B0604030504040204"/>
              </a:rPr>
              <a:t>DDT: Mitigating the Competitiveness Difference of Data Center TCPs</a:t>
            </a:r>
            <a:endParaRPr lang="en-GB" sz="2800" b="1" strike="noStrike" kern="0" noProof="1">
              <a:solidFill>
                <a:schemeClr val="dk2"/>
              </a:solidFill>
              <a:latin typeface="Verdana" panose="020B0604030504040204"/>
              <a:ea typeface="Verdana" panose="020B0604030504040204"/>
              <a:cs typeface="Verdana" panose="020B0604030504040204"/>
            </a:endParaRPr>
          </a:p>
        </p:txBody>
      </p:sp>
      <p:sp>
        <p:nvSpPr>
          <p:cNvPr id="12" name="Rectangle 3"/>
          <p:cNvSpPr txBox="1">
            <a:spLocks noChangeArrowheads="1"/>
          </p:cNvSpPr>
          <p:nvPr/>
        </p:nvSpPr>
        <p:spPr bwMode="auto">
          <a:xfrm>
            <a:off x="669925" y="3703638"/>
            <a:ext cx="7804150"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l" rtl="0" eaLnBrk="0" fontAlgn="base" hangingPunct="0">
              <a:spcBef>
                <a:spcPct val="20000"/>
              </a:spcBef>
              <a:spcAft>
                <a:spcPct val="0"/>
              </a:spcAft>
              <a:buClr>
                <a:schemeClr val="folHlink"/>
              </a:buClr>
              <a:buSzPct val="90000"/>
              <a:buFont typeface="Wingdings" panose="05000000000000000000" pitchFamily="2" charset="2"/>
              <a:buNone/>
              <a:defRPr sz="3600" b="1">
                <a:solidFill>
                  <a:schemeClr val="tx1"/>
                </a:solidFill>
                <a:latin typeface="微软雅黑" panose="020B0503020204020204" charset="-122"/>
                <a:ea typeface="微软雅黑" panose="020B0503020204020204" charset="-122"/>
                <a:cs typeface="+mn-cs"/>
              </a:defRPr>
            </a:lvl1pPr>
            <a:lvl2pPr marL="457200" indent="0" algn="ctr" rtl="0" eaLnBrk="0" fontAlgn="base" hangingPunct="0">
              <a:spcBef>
                <a:spcPct val="20000"/>
              </a:spcBef>
              <a:spcAft>
                <a:spcPct val="0"/>
              </a:spcAft>
              <a:buClr>
                <a:schemeClr val="hlink"/>
              </a:buClr>
              <a:buSzPct val="90000"/>
              <a:buFont typeface="Wingdings" panose="05000000000000000000" pitchFamily="2" charset="2"/>
              <a:buNone/>
              <a:defRPr sz="2800">
                <a:solidFill>
                  <a:schemeClr val="tx1"/>
                </a:solidFill>
                <a:latin typeface="+mn-lt"/>
                <a:ea typeface="+mn-ea"/>
                <a:cs typeface="+mn-cs"/>
              </a:defRPr>
            </a:lvl2pPr>
            <a:lvl3pPr marL="914400" indent="0" algn="ctr" rtl="0" eaLnBrk="0" fontAlgn="base" hangingPunct="0">
              <a:spcBef>
                <a:spcPct val="20000"/>
              </a:spcBef>
              <a:spcAft>
                <a:spcPct val="0"/>
              </a:spcAft>
              <a:buClr>
                <a:schemeClr val="folHlink"/>
              </a:buClr>
              <a:buSzPct val="90000"/>
              <a:buFont typeface="Wingdings" panose="05000000000000000000" pitchFamily="2" charset="2"/>
              <a:buNone/>
              <a:defRPr sz="2400">
                <a:solidFill>
                  <a:schemeClr val="tx1"/>
                </a:solidFill>
                <a:latin typeface="+mn-lt"/>
                <a:ea typeface="+mn-ea"/>
                <a:cs typeface="+mn-cs"/>
              </a:defRPr>
            </a:lvl3pPr>
            <a:lvl4pPr marL="1371600" indent="0" algn="ctr" rtl="0" eaLnBrk="0" fontAlgn="base" hangingPunct="0">
              <a:spcBef>
                <a:spcPct val="20000"/>
              </a:spcBef>
              <a:spcAft>
                <a:spcPct val="0"/>
              </a:spcAft>
              <a:buClr>
                <a:schemeClr val="accent2"/>
              </a:buClr>
              <a:buSzPct val="55000"/>
              <a:buFont typeface="Wingdings" panose="05000000000000000000" pitchFamily="2" charset="2"/>
              <a:buNone/>
              <a:defRPr sz="2000">
                <a:solidFill>
                  <a:schemeClr val="tx1"/>
                </a:solidFill>
                <a:latin typeface="+mn-lt"/>
                <a:ea typeface="+mn-ea"/>
                <a:cs typeface="+mn-cs"/>
              </a:defRPr>
            </a:lvl4pPr>
            <a:lvl5pPr marL="1828800" indent="0" algn="ctr" rtl="0" eaLnBrk="0" fontAlgn="base" hangingPunct="0">
              <a:spcBef>
                <a:spcPct val="20000"/>
              </a:spcBef>
              <a:spcAft>
                <a:spcPct val="0"/>
              </a:spcAft>
              <a:buClr>
                <a:schemeClr val="accent1"/>
              </a:buClr>
              <a:buSzPct val="50000"/>
              <a:buFont typeface="Wingdings" panose="05000000000000000000" pitchFamily="2" charset="2"/>
              <a:buNone/>
              <a:defRPr sz="2000">
                <a:solidFill>
                  <a:schemeClr val="tx1"/>
                </a:solidFill>
                <a:latin typeface="+mn-lt"/>
                <a:ea typeface="+mn-ea"/>
                <a:cs typeface="+mn-cs"/>
              </a:defRPr>
            </a:lvl5pPr>
            <a:lvl6pPr marL="2286000" indent="0" algn="ctr" rtl="0" fontAlgn="base">
              <a:spcBef>
                <a:spcPct val="20000"/>
              </a:spcBef>
              <a:spcAft>
                <a:spcPct val="0"/>
              </a:spcAft>
              <a:buClr>
                <a:schemeClr val="accent1"/>
              </a:buClr>
              <a:buSzPct val="50000"/>
              <a:buFont typeface="Wingdings" panose="05000000000000000000" pitchFamily="2" charset="2"/>
              <a:buNone/>
              <a:defRPr sz="2000">
                <a:solidFill>
                  <a:schemeClr val="tx1"/>
                </a:solidFill>
                <a:latin typeface="+mn-lt"/>
                <a:ea typeface="+mn-ea"/>
                <a:cs typeface="+mn-cs"/>
              </a:defRPr>
            </a:lvl6pPr>
            <a:lvl7pPr marL="2743200" indent="0" algn="ctr" rtl="0" fontAlgn="base">
              <a:spcBef>
                <a:spcPct val="20000"/>
              </a:spcBef>
              <a:spcAft>
                <a:spcPct val="0"/>
              </a:spcAft>
              <a:buClr>
                <a:schemeClr val="accent1"/>
              </a:buClr>
              <a:buSzPct val="50000"/>
              <a:buFont typeface="Wingdings" panose="05000000000000000000" pitchFamily="2" charset="2"/>
              <a:buNone/>
              <a:defRPr sz="2000">
                <a:solidFill>
                  <a:schemeClr val="tx1"/>
                </a:solidFill>
                <a:latin typeface="+mn-lt"/>
                <a:ea typeface="+mn-ea"/>
                <a:cs typeface="+mn-cs"/>
              </a:defRPr>
            </a:lvl7pPr>
            <a:lvl8pPr marL="3200400" indent="0" algn="ctr" rtl="0" fontAlgn="base">
              <a:spcBef>
                <a:spcPct val="20000"/>
              </a:spcBef>
              <a:spcAft>
                <a:spcPct val="0"/>
              </a:spcAft>
              <a:buClr>
                <a:schemeClr val="accent1"/>
              </a:buClr>
              <a:buSzPct val="50000"/>
              <a:buFont typeface="Wingdings" panose="05000000000000000000" pitchFamily="2" charset="2"/>
              <a:buNone/>
              <a:defRPr sz="2000">
                <a:solidFill>
                  <a:schemeClr val="tx1"/>
                </a:solidFill>
                <a:latin typeface="+mn-lt"/>
                <a:ea typeface="+mn-ea"/>
                <a:cs typeface="+mn-cs"/>
              </a:defRPr>
            </a:lvl8pPr>
            <a:lvl9pPr marL="3657600" indent="0" algn="ctr" rtl="0" fontAlgn="base">
              <a:spcBef>
                <a:spcPct val="20000"/>
              </a:spcBef>
              <a:spcAft>
                <a:spcPct val="0"/>
              </a:spcAft>
              <a:buClr>
                <a:schemeClr val="accent1"/>
              </a:buClr>
              <a:buSzPct val="50000"/>
              <a:buFont typeface="Wingdings" panose="05000000000000000000" pitchFamily="2" charset="2"/>
              <a:buNone/>
              <a:defRPr sz="2000">
                <a:solidFill>
                  <a:schemeClr val="tx1"/>
                </a:solidFill>
                <a:latin typeface="+mn-lt"/>
                <a:ea typeface="+mn-ea"/>
                <a:cs typeface="+mn-cs"/>
              </a:defRPr>
            </a:lvl9pPr>
          </a:lstStyle>
          <a:p>
            <a:pPr algn="ctr" eaLnBrk="1" fontAlgn="base" hangingPunct="1">
              <a:lnSpc>
                <a:spcPct val="110000"/>
              </a:lnSpc>
              <a:spcBef>
                <a:spcPct val="0"/>
              </a:spcBef>
              <a:buClrTx/>
              <a:buSzTx/>
              <a:defRPr/>
            </a:pPr>
            <a:r>
              <a:rPr lang="en-US" altLang="zh-CN" sz="1400" strike="noStrike" noProof="1" dirty="0" err="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sym typeface="+mn-ea"/>
              </a:rPr>
              <a:t>Tao</a:t>
            </a:r>
            <a:r>
              <a:rPr lang="en-US" altLang="zh-CN" sz="1400" strike="noStrike" noProof="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sym typeface="+mn-ea"/>
              </a:rPr>
              <a:t> Zhang</a:t>
            </a:r>
            <a:r>
              <a:rPr lang="en-US" altLang="zh-CN" sz="1400" b="0" strike="noStrike" baseline="30000" noProof="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sym typeface="+mn-ea"/>
              </a:rPr>
              <a:t>1</a:t>
            </a:r>
            <a:r>
              <a:rPr lang="en-US" altLang="zh-CN" sz="1400" b="0" strike="noStrike" noProof="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sym typeface="+mn-ea"/>
              </a:rPr>
              <a:t>, </a:t>
            </a:r>
            <a:r>
              <a:rPr lang="en-US" altLang="zh-CN" sz="1400" b="0" strike="noStrike" noProof="1" dirty="0" err="1" smtClean="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Jiawei</a:t>
            </a:r>
            <a:r>
              <a:rPr lang="en-US" altLang="zh-CN" sz="1400" b="0" strike="noStrike" noProof="1"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 </a:t>
            </a:r>
            <a:r>
              <a:rPr lang="en-US" altLang="zh-CN" sz="1400" b="0" strike="noStrike" noProof="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Huang</a:t>
            </a:r>
            <a:r>
              <a:rPr lang="en-US" altLang="zh-CN" sz="1400" b="0" strike="noStrike" baseline="30000" noProof="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1</a:t>
            </a:r>
            <a:r>
              <a:rPr lang="en-US" altLang="zh-CN" sz="1400" b="0" strike="noStrike" noProof="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 Shaojun Zou</a:t>
            </a:r>
            <a:r>
              <a:rPr lang="en-US" altLang="zh-CN" sz="1400" b="0" strike="noStrike" baseline="30000" noProof="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sym typeface="+mn-ea"/>
              </a:rPr>
              <a:t>1</a:t>
            </a:r>
            <a:r>
              <a:rPr lang="en-US" altLang="zh-CN" sz="1400" b="0" strike="noStrike" noProof="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 Sen Liu</a:t>
            </a:r>
            <a:r>
              <a:rPr lang="en-US" altLang="zh-CN" sz="1400" b="0" strike="noStrike" baseline="30000" noProof="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sym typeface="+mn-ea"/>
              </a:rPr>
              <a:t>1</a:t>
            </a:r>
            <a:r>
              <a:rPr lang="en-US" altLang="zh-CN" sz="1400" b="0" strike="noStrike" noProof="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 Jinbin Hu</a:t>
            </a:r>
            <a:r>
              <a:rPr lang="en-US" altLang="zh-CN" sz="1400" b="0" strike="noStrike" baseline="30000" noProof="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sym typeface="+mn-ea"/>
              </a:rPr>
              <a:t>1</a:t>
            </a:r>
            <a:r>
              <a:rPr lang="en-US" altLang="zh-CN" sz="1400" b="0" strike="noStrike" noProof="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 Jingling Liu</a:t>
            </a:r>
            <a:r>
              <a:rPr lang="en-US" altLang="zh-CN" sz="1400" b="0" strike="noStrike" baseline="30000" noProof="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sym typeface="+mn-ea"/>
              </a:rPr>
              <a:t>1</a:t>
            </a:r>
            <a:r>
              <a:rPr lang="en-US" altLang="zh-CN" sz="1400" b="0" strike="noStrike" noProof="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 Chang Ruan</a:t>
            </a:r>
            <a:r>
              <a:rPr lang="en-US" altLang="zh-CN" sz="1400" b="0" strike="noStrike" baseline="30000" noProof="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sym typeface="+mn-ea"/>
              </a:rPr>
              <a:t>1</a:t>
            </a:r>
            <a:r>
              <a:rPr lang="en-US" altLang="zh-CN" sz="1400" b="0" strike="noStrike" noProof="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 </a:t>
            </a:r>
            <a:r>
              <a:rPr lang="en-US" altLang="zh-CN" sz="1400" b="0" strike="noStrike" noProof="1" dirty="0" err="1" smtClean="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sym typeface="+mn-ea"/>
              </a:rPr>
              <a:t>Jianxin</a:t>
            </a:r>
            <a:r>
              <a:rPr lang="en-US" altLang="zh-CN" sz="1400" b="0" strike="noStrike" noProof="1"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sym typeface="+mn-ea"/>
              </a:rPr>
              <a:t> Wang</a:t>
            </a:r>
            <a:r>
              <a:rPr lang="en-US" altLang="zh-CN" sz="1400" b="0" strike="noStrike" baseline="30000" noProof="1"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sym typeface="+mn-ea"/>
              </a:rPr>
              <a:t>1</a:t>
            </a:r>
            <a:r>
              <a:rPr lang="en-US" altLang="zh-CN" sz="1400" b="0" strike="noStrike" noProof="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 </a:t>
            </a:r>
            <a:r>
              <a:rPr lang="en-US" altLang="zh-CN" sz="1400" b="0" strike="noStrike" noProof="1"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sym typeface="+mn-ea"/>
              </a:rPr>
              <a:t>Geyong Min</a:t>
            </a:r>
            <a:r>
              <a:rPr lang="en-US" altLang="zh-CN" sz="1400" b="0" strike="noStrike" baseline="30000" noProof="1"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sym typeface="+mn-ea"/>
              </a:rPr>
              <a:t>2</a:t>
            </a:r>
            <a:endParaRPr lang="en-US" altLang="zh-CN" sz="2100" b="0" i="1" strike="noStrike" noProof="1"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endParaRPr>
          </a:p>
          <a:p>
            <a:pPr algn="ctr" eaLnBrk="1" fontAlgn="base" hangingPunct="1">
              <a:spcBef>
                <a:spcPct val="0"/>
              </a:spcBef>
              <a:defRPr/>
            </a:pPr>
            <a:endParaRPr lang="en-US" sz="1050" b="0" strike="noStrike" baseline="30000" noProof="1" dirty="0" smtClean="0">
              <a:solidFill>
                <a:sysClr val="windowText" lastClr="000000"/>
              </a:solidFill>
              <a:latin typeface="Times New Roman" panose="02020603050405020304" pitchFamily="18" charset="0"/>
              <a:cs typeface="Times New Roman" panose="02020603050405020304" pitchFamily="18" charset="0"/>
            </a:endParaRPr>
          </a:p>
          <a:p>
            <a:pPr algn="ctr" eaLnBrk="1" fontAlgn="base" hangingPunct="1">
              <a:spcBef>
                <a:spcPct val="0"/>
              </a:spcBef>
              <a:defRPr/>
            </a:pPr>
            <a:endParaRPr lang="en-US" sz="1050" b="0" strike="noStrike" baseline="30000" noProof="1" dirty="0" smtClean="0">
              <a:solidFill>
                <a:sysClr val="windowText" lastClr="000000"/>
              </a:solidFill>
              <a:latin typeface="Times New Roman" panose="02020603050405020304" pitchFamily="18" charset="0"/>
              <a:cs typeface="Times New Roman" panose="02020603050405020304" pitchFamily="18" charset="0"/>
            </a:endParaRPr>
          </a:p>
          <a:p>
            <a:pPr algn="ctr" eaLnBrk="1" fontAlgn="base" hangingPunct="1">
              <a:spcBef>
                <a:spcPct val="0"/>
              </a:spcBef>
              <a:defRPr/>
            </a:pPr>
            <a:endParaRPr lang="en-US" sz="1050" b="0" strike="noStrike" baseline="30000" noProof="1" dirty="0" smtClean="0">
              <a:solidFill>
                <a:sysClr val="windowText" lastClr="000000"/>
              </a:solidFill>
              <a:latin typeface="Times New Roman" panose="02020603050405020304" pitchFamily="18" charset="0"/>
              <a:cs typeface="Times New Roman" panose="02020603050405020304" pitchFamily="18" charset="0"/>
            </a:endParaRPr>
          </a:p>
          <a:p>
            <a:pPr algn="ctr" eaLnBrk="1" fontAlgn="base" hangingPunct="1">
              <a:spcBef>
                <a:spcPct val="0"/>
              </a:spcBef>
              <a:defRPr/>
            </a:pPr>
            <a:endParaRPr lang="en-US" sz="1050" b="0" strike="noStrike" baseline="30000" noProof="1" dirty="0" smtClean="0">
              <a:solidFill>
                <a:sysClr val="windowText" lastClr="000000"/>
              </a:solidFill>
              <a:latin typeface="Times New Roman" panose="02020603050405020304" pitchFamily="18" charset="0"/>
              <a:cs typeface="Times New Roman" panose="02020603050405020304" pitchFamily="18" charset="0"/>
            </a:endParaRPr>
          </a:p>
          <a:p>
            <a:pPr algn="ctr" eaLnBrk="1" fontAlgn="base" hangingPunct="1">
              <a:lnSpc>
                <a:spcPct val="110000"/>
              </a:lnSpc>
              <a:spcBef>
                <a:spcPct val="0"/>
              </a:spcBef>
              <a:defRPr/>
            </a:pPr>
            <a:r>
              <a:rPr lang="en-US" altLang="zh-CN" sz="2400" strike="noStrike" baseline="30000" noProof="1" dirty="0" smtClean="0">
                <a:solidFill>
                  <a:schemeClr val="accent1">
                    <a:lumMod val="50000"/>
                  </a:schemeClr>
                </a:solidFill>
                <a:effectLst>
                  <a:outerShdw blurRad="38100" dist="38100" dir="2700000" algn="tl">
                    <a:srgbClr val="C0C0C0"/>
                  </a:outerShdw>
                </a:effectLst>
                <a:latin typeface="Times New Roman" panose="02020603050405020304" pitchFamily="18" charset="0"/>
                <a:ea typeface="微软雅黑" panose="020B0503020204020204" charset="-122"/>
                <a:cs typeface="Times New Roman" panose="02020603050405020304" pitchFamily="18" charset="0"/>
              </a:rPr>
              <a:t>1 </a:t>
            </a:r>
            <a:r>
              <a:rPr lang="en-US" altLang="zh-CN" sz="2400" strike="noStrike" noProof="1" dirty="0" smtClean="0">
                <a:solidFill>
                  <a:schemeClr val="accent1">
                    <a:lumMod val="50000"/>
                  </a:schemeClr>
                </a:solidFill>
                <a:effectLst>
                  <a:outerShdw blurRad="38100" dist="38100" dir="2700000" algn="tl">
                    <a:srgbClr val="C0C0C0"/>
                  </a:outerShdw>
                </a:effectLst>
                <a:latin typeface="Times New Roman" panose="02020603050405020304" pitchFamily="18" charset="0"/>
                <a:ea typeface="微软雅黑" panose="020B0503020204020204" charset="-122"/>
                <a:cs typeface="Times New Roman" panose="02020603050405020304" pitchFamily="18" charset="0"/>
              </a:rPr>
              <a:t>Central South University, China</a:t>
            </a:r>
            <a:endParaRPr lang="en-US" altLang="zh-CN" sz="2400" strike="noStrike" noProof="1" dirty="0" smtClean="0">
              <a:solidFill>
                <a:schemeClr val="accent1">
                  <a:lumMod val="50000"/>
                </a:schemeClr>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gn="ctr" eaLnBrk="1" fontAlgn="base" hangingPunct="1">
              <a:lnSpc>
                <a:spcPct val="110000"/>
              </a:lnSpc>
              <a:spcBef>
                <a:spcPct val="0"/>
              </a:spcBef>
              <a:defRPr/>
            </a:pPr>
            <a:r>
              <a:rPr lang="en-US" altLang="zh-CN" sz="2400" strike="noStrike" baseline="30000" noProof="1" dirty="0" smtClean="0">
                <a:solidFill>
                  <a:schemeClr val="accent1">
                    <a:lumMod val="50000"/>
                  </a:schemeClr>
                </a:solidFill>
                <a:effectLst>
                  <a:outerShdw blurRad="38100" dist="38100" dir="2700000" algn="tl">
                    <a:srgbClr val="C0C0C0"/>
                  </a:outerShdw>
                </a:effectLst>
                <a:latin typeface="Times New Roman" panose="02020603050405020304" pitchFamily="18" charset="0"/>
                <a:ea typeface="微软雅黑" panose="020B0503020204020204" charset="-122"/>
                <a:cs typeface="Times New Roman" panose="02020603050405020304" pitchFamily="18" charset="0"/>
                <a:sym typeface="+mn-ea"/>
              </a:rPr>
              <a:t>2 </a:t>
            </a:r>
            <a:r>
              <a:rPr lang="en-US" altLang="zh-CN" sz="2400" strike="noStrike" noProof="1" dirty="0" smtClean="0">
                <a:solidFill>
                  <a:schemeClr val="accent1">
                    <a:lumMod val="50000"/>
                  </a:schemeClr>
                </a:solidFill>
                <a:effectLst>
                  <a:outerShdw blurRad="38100" dist="38100" dir="2700000" algn="tl">
                    <a:srgbClr val="C0C0C0"/>
                  </a:outerShdw>
                </a:effectLst>
                <a:latin typeface="Times New Roman" panose="02020603050405020304" pitchFamily="18" charset="0"/>
                <a:ea typeface="微软雅黑" panose="020B0503020204020204" charset="-122"/>
                <a:cs typeface="Times New Roman" panose="02020603050405020304" pitchFamily="18" charset="0"/>
                <a:sym typeface="+mn-ea"/>
              </a:rPr>
              <a:t>University of Exeter</a:t>
            </a:r>
            <a:r>
              <a:rPr lang="en-US" altLang="zh-CN" sz="2400" strike="noStrike" noProof="1" dirty="0">
                <a:solidFill>
                  <a:schemeClr val="accent1">
                    <a:lumMod val="50000"/>
                  </a:schemeClr>
                </a:solidFill>
                <a:effectLst>
                  <a:outerShdw blurRad="38100" dist="38100" dir="2700000" algn="tl">
                    <a:srgbClr val="C0C0C0"/>
                  </a:outerShdw>
                </a:effectLst>
                <a:latin typeface="Times New Roman" panose="02020603050405020304" pitchFamily="18" charset="0"/>
                <a:ea typeface="微软雅黑" panose="020B0503020204020204" charset="-122"/>
                <a:cs typeface="Times New Roman" panose="02020603050405020304" pitchFamily="18" charset="0"/>
                <a:sym typeface="+mn-ea"/>
              </a:rPr>
              <a:t>, UK</a:t>
            </a:r>
            <a:endParaRPr lang="en-US" altLang="zh-CN" sz="2400" strike="noStrike" noProof="1" dirty="0" smtClean="0">
              <a:solidFill>
                <a:schemeClr val="accent1">
                  <a:lumMod val="50000"/>
                </a:schemeClr>
              </a:solidFill>
              <a:effectLst>
                <a:outerShdw blurRad="38100" dist="38100" dir="2700000" algn="tl">
                  <a:srgbClr val="C0C0C0"/>
                </a:outerShdw>
              </a:effectLst>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2" name="矩形 8"/>
          <p:cNvSpPr/>
          <p:nvPr/>
        </p:nvSpPr>
        <p:spPr>
          <a:xfrm>
            <a:off x="4138925" y="6583044"/>
            <a:ext cx="4965700" cy="245106"/>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pic>
        <p:nvPicPr>
          <p:cNvPr id="6150" name="Picture 4" descr="dc_4.jpg"/>
          <p:cNvPicPr>
            <a:picLocks noChangeAspect="1"/>
          </p:cNvPicPr>
          <p:nvPr/>
        </p:nvPicPr>
        <p:blipFill>
          <a:blip r:embed="rId3"/>
          <a:stretch>
            <a:fillRect/>
          </a:stretch>
        </p:blipFill>
        <p:spPr>
          <a:xfrm>
            <a:off x="301625" y="87313"/>
            <a:ext cx="8542338" cy="2039937"/>
          </a:xfrm>
          <a:prstGeom prst="rect">
            <a:avLst/>
          </a:prstGeom>
          <a:noFill/>
          <a:ln w="9525">
            <a:noFill/>
          </a:ln>
        </p:spPr>
      </p:pic>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5" name="Picture 4" descr="%E4%B8%AD%E5%8D%97%E5%A4%A7%E5%AD%A6%E6%A0%A1%E5%BE%BD"/>
          <p:cNvPicPr>
            <a:picLocks noChangeAspect="1"/>
          </p:cNvPicPr>
          <p:nvPr/>
        </p:nvPicPr>
        <p:blipFill>
          <a:blip r:embed="rId1"/>
          <a:stretch>
            <a:fillRect/>
          </a:stretch>
        </p:blipFill>
        <p:spPr>
          <a:xfrm>
            <a:off x="7527925" y="322263"/>
            <a:ext cx="450850" cy="450850"/>
          </a:xfrm>
          <a:prstGeom prst="rect">
            <a:avLst/>
          </a:prstGeom>
          <a:noFill/>
          <a:ln w="9525">
            <a:noFill/>
          </a:ln>
        </p:spPr>
      </p:pic>
      <p:pic>
        <p:nvPicPr>
          <p:cNvPr id="21506" name="图片 7"/>
          <p:cNvPicPr>
            <a:picLocks noChangeAspect="1"/>
          </p:cNvPicPr>
          <p:nvPr/>
        </p:nvPicPr>
        <p:blipFill>
          <a:blip r:embed="rId2"/>
          <a:stretch>
            <a:fillRect/>
          </a:stretch>
        </p:blipFill>
        <p:spPr>
          <a:xfrm>
            <a:off x="7978775" y="349250"/>
            <a:ext cx="942975" cy="396875"/>
          </a:xfrm>
          <a:prstGeom prst="rect">
            <a:avLst/>
          </a:prstGeom>
          <a:noFill/>
          <a:ln w="9525">
            <a:noFill/>
          </a:ln>
        </p:spPr>
      </p:pic>
      <p:sp>
        <p:nvSpPr>
          <p:cNvPr id="4" name="矩形 8"/>
          <p:cNvSpPr/>
          <p:nvPr/>
        </p:nvSpPr>
        <p:spPr>
          <a:xfrm>
            <a:off x="4138926" y="6583044"/>
            <a:ext cx="4965700" cy="245107"/>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1265" name="标题 1"/>
          <p:cNvSpPr>
            <a:spLocks noGrp="1"/>
          </p:cNvSpPr>
          <p:nvPr>
            <p:ph type="title"/>
          </p:nvPr>
        </p:nvSpPr>
        <p:spPr>
          <a:xfrm>
            <a:off x="41910" y="195576"/>
            <a:ext cx="2310130"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Motivation</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3" name="直接连接符 2"/>
          <p:cNvCxnSpPr/>
          <p:nvPr/>
        </p:nvCxnSpPr>
        <p:spPr>
          <a:xfrm flipV="1">
            <a:off x="12700" y="862013"/>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Rectangle 6"/>
          <p:cNvSpPr>
            <a:spLocks noChangeArrowheads="1"/>
          </p:cNvSpPr>
          <p:nvPr/>
        </p:nvSpPr>
        <p:spPr bwMode="auto">
          <a:xfrm>
            <a:off x="1873250" y="5535613"/>
            <a:ext cx="5613400" cy="522288"/>
          </a:xfrm>
          <a:prstGeom prst="rect">
            <a:avLst/>
          </a:prstGeom>
          <a:noFill/>
          <a:ln w="9525">
            <a:noFill/>
            <a:miter lim="800000"/>
          </a:ln>
          <a:effectLst/>
        </p:spPr>
        <p:txBody>
          <a:bodyPr wrap="square">
            <a:spAutoFit/>
          </a:bodyPr>
          <a:p>
            <a:pPr algn="l" fontAlgn="auto">
              <a:defRPr/>
            </a:pPr>
            <a:r>
              <a:rPr kumimoji="1" lang="en-US" altLang="zh-CN" sz="28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cs typeface="+mn-cs"/>
                <a:sym typeface="+mn-ea"/>
              </a:rPr>
              <a:t>Proactive dropping vs. Marking</a:t>
            </a:r>
            <a:endParaRPr kumimoji="1" lang="en-US" altLang="zh-CN" sz="28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sym typeface="+mn-ea"/>
            </a:endParaRPr>
          </a:p>
        </p:txBody>
      </p:sp>
      <p:pic>
        <p:nvPicPr>
          <p:cNvPr id="17415" name="图片 5"/>
          <p:cNvPicPr>
            <a:picLocks noChangeAspect="1"/>
          </p:cNvPicPr>
          <p:nvPr/>
        </p:nvPicPr>
        <p:blipFill>
          <a:blip r:embed="rId3"/>
          <a:stretch>
            <a:fillRect/>
          </a:stretch>
        </p:blipFill>
        <p:spPr>
          <a:xfrm>
            <a:off x="169863" y="1312863"/>
            <a:ext cx="8804275" cy="4073525"/>
          </a:xfrm>
          <a:prstGeom prst="rect">
            <a:avLst/>
          </a:prstGeom>
          <a:noFill/>
          <a:ln w="9525">
            <a:noFill/>
          </a:ln>
        </p:spPr>
      </p:pic>
      <p:sp>
        <p:nvSpPr>
          <p:cNvPr id="7" name="标题 1"/>
          <p:cNvSpPr>
            <a:spLocks noGrp="1"/>
          </p:cNvSpPr>
          <p:nvPr/>
        </p:nvSpPr>
        <p:spPr>
          <a:xfrm>
            <a:off x="25400" y="968374"/>
            <a:ext cx="2310125" cy="201930"/>
          </a:xfrm>
          <a:prstGeom prst="rect">
            <a:avLst/>
          </a:prstGeom>
          <a:noFill/>
          <a:ln w="9525">
            <a:noFill/>
          </a:ln>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eaLnBrk="1" fontAlgn="base" hangingPunct="1"/>
            <a:r>
              <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rPr>
              <a:t>Coexisting problem</a:t>
            </a:r>
            <a:endPar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spTree>
    <p:custDataLst>
      <p:tags r:id="rId4"/>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Picture 4" descr="%E4%B8%AD%E5%8D%97%E5%A4%A7%E5%AD%A6%E6%A0%A1%E5%BE%BD"/>
          <p:cNvPicPr>
            <a:picLocks noChangeAspect="1"/>
          </p:cNvPicPr>
          <p:nvPr/>
        </p:nvPicPr>
        <p:blipFill>
          <a:blip r:embed="rId1"/>
          <a:stretch>
            <a:fillRect/>
          </a:stretch>
        </p:blipFill>
        <p:spPr>
          <a:xfrm>
            <a:off x="7527925" y="322263"/>
            <a:ext cx="450850" cy="450850"/>
          </a:xfrm>
          <a:prstGeom prst="rect">
            <a:avLst/>
          </a:prstGeom>
          <a:noFill/>
          <a:ln w="9525">
            <a:noFill/>
          </a:ln>
        </p:spPr>
      </p:pic>
      <p:pic>
        <p:nvPicPr>
          <p:cNvPr id="22530" name="图片 7"/>
          <p:cNvPicPr>
            <a:picLocks noChangeAspect="1"/>
          </p:cNvPicPr>
          <p:nvPr/>
        </p:nvPicPr>
        <p:blipFill>
          <a:blip r:embed="rId2"/>
          <a:stretch>
            <a:fillRect/>
          </a:stretch>
        </p:blipFill>
        <p:spPr>
          <a:xfrm>
            <a:off x="7978775" y="349250"/>
            <a:ext cx="942975" cy="396875"/>
          </a:xfrm>
          <a:prstGeom prst="rect">
            <a:avLst/>
          </a:prstGeom>
          <a:noFill/>
          <a:ln w="9525">
            <a:noFill/>
          </a:ln>
        </p:spPr>
      </p:pic>
      <p:sp>
        <p:nvSpPr>
          <p:cNvPr id="4" name="矩形 8"/>
          <p:cNvSpPr/>
          <p:nvPr/>
        </p:nvSpPr>
        <p:spPr>
          <a:xfrm>
            <a:off x="4138926" y="6583044"/>
            <a:ext cx="4965700" cy="245107"/>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1265" name="标题 1"/>
          <p:cNvSpPr>
            <a:spLocks noGrp="1"/>
          </p:cNvSpPr>
          <p:nvPr>
            <p:ph type="title"/>
          </p:nvPr>
        </p:nvSpPr>
        <p:spPr>
          <a:xfrm>
            <a:off x="41910" y="195576"/>
            <a:ext cx="2310130"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Motivation</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3" name="直接连接符 2"/>
          <p:cNvCxnSpPr/>
          <p:nvPr/>
        </p:nvCxnSpPr>
        <p:spPr>
          <a:xfrm flipV="1">
            <a:off x="12700" y="862013"/>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Rectangle 6"/>
          <p:cNvSpPr>
            <a:spLocks noChangeArrowheads="1"/>
          </p:cNvSpPr>
          <p:nvPr/>
        </p:nvSpPr>
        <p:spPr bwMode="auto">
          <a:xfrm>
            <a:off x="1779588" y="6061075"/>
            <a:ext cx="5584825" cy="584200"/>
          </a:xfrm>
          <a:prstGeom prst="rect">
            <a:avLst/>
          </a:prstGeom>
          <a:noFill/>
          <a:ln w="9525">
            <a:noFill/>
            <a:miter lim="800000"/>
          </a:ln>
          <a:effectLst/>
        </p:spPr>
        <p:txBody>
          <a:bodyPr wrap="square">
            <a:spAutoFit/>
          </a:bodyPr>
          <a:p>
            <a:pPr algn="l" fontAlgn="auto">
              <a:defRPr/>
            </a:pPr>
            <a:r>
              <a:rPr kumimoji="1" lang="en-US" altLang="zh-CN" sz="32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cs typeface="+mn-cs"/>
                <a:sym typeface="+mn-ea"/>
              </a:rPr>
              <a:t>Unfairly proactive dropping!</a:t>
            </a:r>
            <a:endParaRPr kumimoji="1" lang="en-US" altLang="zh-CN" sz="32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cs typeface="+mn-cs"/>
              <a:sym typeface="+mn-ea"/>
            </a:endParaRPr>
          </a:p>
        </p:txBody>
      </p:sp>
      <p:sp>
        <p:nvSpPr>
          <p:cNvPr id="7" name="标题 1"/>
          <p:cNvSpPr>
            <a:spLocks noGrp="1"/>
          </p:cNvSpPr>
          <p:nvPr/>
        </p:nvSpPr>
        <p:spPr>
          <a:xfrm>
            <a:off x="25400" y="968374"/>
            <a:ext cx="2310125" cy="201930"/>
          </a:xfrm>
          <a:prstGeom prst="rect">
            <a:avLst/>
          </a:prstGeom>
          <a:noFill/>
          <a:ln w="9525">
            <a:noFill/>
          </a:ln>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eaLnBrk="1" fontAlgn="base" hangingPunct="1"/>
            <a:r>
              <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rPr>
              <a:t>Coexisting problem</a:t>
            </a:r>
            <a:endPar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sp>
        <p:nvSpPr>
          <p:cNvPr id="2" name="圆角矩形 1"/>
          <p:cNvSpPr/>
          <p:nvPr/>
        </p:nvSpPr>
        <p:spPr>
          <a:xfrm>
            <a:off x="2894013" y="1671638"/>
            <a:ext cx="1633538" cy="4348163"/>
          </a:xfrm>
          <a:prstGeom prst="roundRect">
            <a:avLst/>
          </a:prstGeom>
          <a:gradFill>
            <a:gsLst>
              <a:gs pos="0">
                <a:schemeClr val="accent1">
                  <a:lumMod val="110000"/>
                  <a:satMod val="105000"/>
                  <a:tint val="67000"/>
                  <a:alpha val="100000"/>
                </a:schemeClr>
              </a:gs>
              <a:gs pos="50000">
                <a:schemeClr val="accent1">
                  <a:lumMod val="105000"/>
                  <a:satMod val="103000"/>
                  <a:tint val="73000"/>
                </a:schemeClr>
              </a:gs>
              <a:gs pos="100000">
                <a:schemeClr val="accent1">
                  <a:lumMod val="105000"/>
                  <a:satMod val="109000"/>
                  <a:tint val="81000"/>
                </a:schemeClr>
              </a:gs>
            </a:gsLst>
          </a:gradFill>
          <a:ln w="28575" cmpd="sng">
            <a:solidFill>
              <a:schemeClr val="accent1">
                <a:shade val="50000"/>
              </a:schemeClr>
            </a:solidFill>
            <a:prstDash val="solid"/>
          </a:ln>
        </p:spPr>
        <p:style>
          <a:lnRef idx="1">
            <a:schemeClr val="accent1"/>
          </a:lnRef>
          <a:fillRef idx="2">
            <a:schemeClr val="accent1"/>
          </a:fillRef>
          <a:effectRef idx="1">
            <a:schemeClr val="accent1"/>
          </a:effectRef>
          <a:fontRef idx="minor">
            <a:schemeClr val="dk1"/>
          </a:fontRef>
        </p:style>
        <p:txBody>
          <a:bodyPr rtlCol="0" anchor="ctr"/>
          <a:p>
            <a:pPr algn="ctr" fontAlgn="base"/>
            <a:endParaRPr lang="zh-CN" altLang="en-US" strike="noStrike" noProof="1"/>
          </a:p>
        </p:txBody>
      </p:sp>
      <p:sp>
        <p:nvSpPr>
          <p:cNvPr id="6" name="矩形 5"/>
          <p:cNvSpPr/>
          <p:nvPr/>
        </p:nvSpPr>
        <p:spPr>
          <a:xfrm>
            <a:off x="3013075" y="4456113"/>
            <a:ext cx="1397000" cy="425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ECN</a:t>
            </a:r>
            <a:endParaRPr lang="en-US" altLang="zh-CN" strike="noStrike" noProof="1"/>
          </a:p>
        </p:txBody>
      </p:sp>
      <p:sp>
        <p:nvSpPr>
          <p:cNvPr id="8" name="矩形 7"/>
          <p:cNvSpPr/>
          <p:nvPr/>
        </p:nvSpPr>
        <p:spPr>
          <a:xfrm>
            <a:off x="3013075" y="5410200"/>
            <a:ext cx="1397000" cy="4254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non-ECN</a:t>
            </a:r>
            <a:endParaRPr lang="en-US" altLang="zh-CN" strike="noStrike" noProof="1"/>
          </a:p>
        </p:txBody>
      </p:sp>
      <p:sp>
        <p:nvSpPr>
          <p:cNvPr id="10" name="矩形 9"/>
          <p:cNvSpPr/>
          <p:nvPr/>
        </p:nvSpPr>
        <p:spPr>
          <a:xfrm>
            <a:off x="3013075" y="4940300"/>
            <a:ext cx="1397000" cy="4254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non-ECN</a:t>
            </a:r>
            <a:endParaRPr lang="en-US" altLang="zh-CN" strike="noStrike" noProof="1"/>
          </a:p>
        </p:txBody>
      </p:sp>
      <p:sp>
        <p:nvSpPr>
          <p:cNvPr id="11" name="矩形 10"/>
          <p:cNvSpPr/>
          <p:nvPr/>
        </p:nvSpPr>
        <p:spPr>
          <a:xfrm>
            <a:off x="3013075" y="3967163"/>
            <a:ext cx="1397000" cy="425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ECN</a:t>
            </a:r>
            <a:endParaRPr lang="en-US" altLang="zh-CN" strike="noStrike" noProof="1"/>
          </a:p>
        </p:txBody>
      </p:sp>
      <p:sp>
        <p:nvSpPr>
          <p:cNvPr id="12" name="矩形 11"/>
          <p:cNvSpPr/>
          <p:nvPr/>
        </p:nvSpPr>
        <p:spPr>
          <a:xfrm>
            <a:off x="3013075" y="3492500"/>
            <a:ext cx="1397000" cy="4254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non-ECN</a:t>
            </a:r>
            <a:endParaRPr lang="en-US" altLang="zh-CN" strike="noStrike" noProof="1"/>
          </a:p>
        </p:txBody>
      </p:sp>
      <p:cxnSp>
        <p:nvCxnSpPr>
          <p:cNvPr id="13" name="直接连接符 12"/>
          <p:cNvCxnSpPr/>
          <p:nvPr/>
        </p:nvCxnSpPr>
        <p:spPr>
          <a:xfrm>
            <a:off x="2720975" y="3429000"/>
            <a:ext cx="1943100" cy="0"/>
          </a:xfrm>
          <a:prstGeom prst="line">
            <a:avLst/>
          </a:prstGeom>
          <a:ln w="635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013075" y="2921000"/>
            <a:ext cx="1397000" cy="425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ECN+CE</a:t>
            </a:r>
            <a:endParaRPr lang="en-US" altLang="zh-CN" strike="noStrike" noProof="1"/>
          </a:p>
        </p:txBody>
      </p:sp>
      <p:sp>
        <p:nvSpPr>
          <p:cNvPr id="15" name="矩形 14"/>
          <p:cNvSpPr/>
          <p:nvPr/>
        </p:nvSpPr>
        <p:spPr>
          <a:xfrm>
            <a:off x="3016250" y="2436813"/>
            <a:ext cx="1397000" cy="425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ECN+CE</a:t>
            </a:r>
            <a:endParaRPr lang="en-US" altLang="zh-CN" strike="noStrike" noProof="1"/>
          </a:p>
        </p:txBody>
      </p:sp>
      <p:sp>
        <p:nvSpPr>
          <p:cNvPr id="20" name="文本框 19"/>
          <p:cNvSpPr txBox="1"/>
          <p:nvPr/>
        </p:nvSpPr>
        <p:spPr>
          <a:xfrm>
            <a:off x="482600" y="2746375"/>
            <a:ext cx="2211388" cy="1384300"/>
          </a:xfrm>
          <a:prstGeom prst="rect">
            <a:avLst/>
          </a:prstGeom>
          <a:noFill/>
          <a:ln w="9525">
            <a:noFill/>
          </a:ln>
        </p:spPr>
        <p:txBody>
          <a:bodyPr wrap="square" anchor="t">
            <a:spAutoFit/>
          </a:bodyPr>
          <a:p>
            <a:r>
              <a:rPr lang="en-US" altLang="zh-CN" sz="2800" b="1" i="1">
                <a:latin typeface="Arial" panose="020B0604020202020204" pitchFamily="34" charset="0"/>
                <a:ea typeface="宋体" panose="02010600030101010101" pitchFamily="2" charset="-122"/>
              </a:rPr>
              <a:t>RED_min </a:t>
            </a:r>
            <a:r>
              <a:rPr lang="en-US" altLang="zh-CN" sz="2800" b="1">
                <a:latin typeface="Arial" panose="020B0604020202020204" pitchFamily="34" charset="0"/>
                <a:ea typeface="宋体" panose="02010600030101010101" pitchFamily="2" charset="-122"/>
              </a:rPr>
              <a:t>= </a:t>
            </a:r>
            <a:r>
              <a:rPr lang="en-US" altLang="zh-CN" sz="2800" b="1" i="1">
                <a:latin typeface="Arial" panose="020B0604020202020204" pitchFamily="34" charset="0"/>
                <a:ea typeface="宋体" panose="02010600030101010101" pitchFamily="2" charset="-122"/>
              </a:rPr>
              <a:t>RED_max </a:t>
            </a:r>
            <a:r>
              <a:rPr lang="en-US" altLang="zh-CN" sz="2800" b="1">
                <a:latin typeface="Arial" panose="020B0604020202020204" pitchFamily="34" charset="0"/>
                <a:ea typeface="宋体" panose="02010600030101010101" pitchFamily="2" charset="-122"/>
              </a:rPr>
              <a:t>= </a:t>
            </a:r>
            <a:r>
              <a:rPr lang="en-US" altLang="zh-CN" sz="2800" b="1" i="1">
                <a:latin typeface="Arial" panose="020B0604020202020204" pitchFamily="34" charset="0"/>
                <a:ea typeface="宋体" panose="02010600030101010101" pitchFamily="2" charset="-122"/>
              </a:rPr>
              <a:t>DCTCP_K</a:t>
            </a:r>
            <a:endParaRPr lang="en-US" altLang="zh-CN" sz="2800" b="1" i="1">
              <a:latin typeface="Arial" panose="020B0604020202020204" pitchFamily="34" charset="0"/>
              <a:ea typeface="宋体" panose="02010600030101010101" pitchFamily="2" charset="-122"/>
            </a:endParaRPr>
          </a:p>
        </p:txBody>
      </p:sp>
      <p:sp>
        <p:nvSpPr>
          <p:cNvPr id="21" name="右大括号 20"/>
          <p:cNvSpPr/>
          <p:nvPr/>
        </p:nvSpPr>
        <p:spPr>
          <a:xfrm>
            <a:off x="4779963" y="1671638"/>
            <a:ext cx="293688" cy="1757363"/>
          </a:xfrm>
          <a:prstGeom prst="rightBrac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22" name="右大括号 21"/>
          <p:cNvSpPr/>
          <p:nvPr/>
        </p:nvSpPr>
        <p:spPr>
          <a:xfrm>
            <a:off x="4779963" y="3429000"/>
            <a:ext cx="293688" cy="2590800"/>
          </a:xfrm>
          <a:prstGeom prst="rightBrac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23" name="右大括号 22"/>
          <p:cNvSpPr/>
          <p:nvPr/>
        </p:nvSpPr>
        <p:spPr>
          <a:xfrm>
            <a:off x="4779963" y="746125"/>
            <a:ext cx="293688" cy="923925"/>
          </a:xfrm>
          <a:prstGeom prst="rightBrac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24" name="文本框 23"/>
          <p:cNvSpPr txBox="1"/>
          <p:nvPr/>
        </p:nvSpPr>
        <p:spPr>
          <a:xfrm>
            <a:off x="5254625" y="4462463"/>
            <a:ext cx="3508375" cy="522287"/>
          </a:xfrm>
          <a:prstGeom prst="rect">
            <a:avLst/>
          </a:prstGeom>
          <a:noFill/>
          <a:ln w="9525">
            <a:noFill/>
          </a:ln>
        </p:spPr>
        <p:txBody>
          <a:bodyPr wrap="square" anchor="t">
            <a:spAutoFit/>
          </a:bodyPr>
          <a:p>
            <a:r>
              <a:rPr lang="en-US" altLang="zh-CN" sz="2800" b="1">
                <a:latin typeface="Arial" panose="020B0604020202020204" pitchFamily="34" charset="0"/>
                <a:ea typeface="宋体" panose="02010600030101010101" pitchFamily="2" charset="-122"/>
              </a:rPr>
              <a:t>All packets queued</a:t>
            </a:r>
            <a:endParaRPr lang="en-US" altLang="zh-CN" sz="2800" b="1">
              <a:latin typeface="Arial" panose="020B0604020202020204" pitchFamily="34" charset="0"/>
              <a:ea typeface="宋体" panose="02010600030101010101" pitchFamily="2" charset="-122"/>
            </a:endParaRPr>
          </a:p>
        </p:txBody>
      </p:sp>
      <p:sp>
        <p:nvSpPr>
          <p:cNvPr id="25" name="文本框 24"/>
          <p:cNvSpPr txBox="1"/>
          <p:nvPr/>
        </p:nvSpPr>
        <p:spPr>
          <a:xfrm>
            <a:off x="5254625" y="2073275"/>
            <a:ext cx="3268663" cy="952500"/>
          </a:xfrm>
          <a:prstGeom prst="rect">
            <a:avLst/>
          </a:prstGeom>
          <a:noFill/>
          <a:ln w="9525">
            <a:noFill/>
          </a:ln>
        </p:spPr>
        <p:txBody>
          <a:bodyPr wrap="square" anchor="t">
            <a:spAutoFit/>
          </a:bodyPr>
          <a:p>
            <a:r>
              <a:rPr lang="en-US" altLang="zh-CN" sz="2800" b="1">
                <a:latin typeface="Arial" panose="020B0604020202020204" pitchFamily="34" charset="0"/>
                <a:ea typeface="宋体" panose="02010600030101010101" pitchFamily="2" charset="-122"/>
              </a:rPr>
              <a:t>ECN Marked &amp; non-ECN Dropped</a:t>
            </a:r>
            <a:endParaRPr lang="en-US" altLang="zh-CN" sz="2800" b="1">
              <a:latin typeface="Arial" panose="020B0604020202020204" pitchFamily="34" charset="0"/>
              <a:ea typeface="宋体" panose="02010600030101010101" pitchFamily="2" charset="-122"/>
            </a:endParaRPr>
          </a:p>
        </p:txBody>
      </p:sp>
      <p:sp>
        <p:nvSpPr>
          <p:cNvPr id="26" name="文本框 25"/>
          <p:cNvSpPr txBox="1"/>
          <p:nvPr/>
        </p:nvSpPr>
        <p:spPr>
          <a:xfrm>
            <a:off x="5254625" y="947738"/>
            <a:ext cx="3614738" cy="522287"/>
          </a:xfrm>
          <a:prstGeom prst="rect">
            <a:avLst/>
          </a:prstGeom>
          <a:noFill/>
          <a:ln w="9525">
            <a:noFill/>
          </a:ln>
        </p:spPr>
        <p:txBody>
          <a:bodyPr wrap="square" anchor="t">
            <a:spAutoFit/>
          </a:bodyPr>
          <a:p>
            <a:r>
              <a:rPr lang="en-US" altLang="zh-CN" sz="2800" b="1">
                <a:latin typeface="Arial" panose="020B0604020202020204" pitchFamily="34" charset="0"/>
                <a:ea typeface="宋体" panose="02010600030101010101" pitchFamily="2" charset="-122"/>
              </a:rPr>
              <a:t>All packets dropped</a:t>
            </a:r>
            <a:endParaRPr lang="en-US" altLang="zh-CN" sz="2800" b="1">
              <a:latin typeface="Arial" panose="020B0604020202020204" pitchFamily="34" charset="0"/>
              <a:ea typeface="宋体" panose="02010600030101010101" pitchFamily="2"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500"/>
                                        <p:tgtEl>
                                          <p:spTgt spid="6"/>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linds(horizontal)">
                                      <p:cBhvr>
                                        <p:cTn id="37" dur="500"/>
                                        <p:tgtEl>
                                          <p:spTgt spid="22"/>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blinds(horizontal)">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1"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blinds(horizontal)">
                                      <p:cBhvr>
                                        <p:cTn id="45" dur="500"/>
                                        <p:tgtEl>
                                          <p:spTgt spid="15"/>
                                        </p:tgtEl>
                                      </p:cBhvr>
                                    </p:animEffect>
                                  </p:childTnLst>
                                </p:cTn>
                              </p:par>
                              <p:par>
                                <p:cTn id="46" presetID="3" presetClass="entr" presetSubtype="10" fill="hold" grpId="1"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blinds(horizontal)">
                                      <p:cBhvr>
                                        <p:cTn id="48" dur="500"/>
                                        <p:tgtEl>
                                          <p:spTgt spid="14"/>
                                        </p:tgtEl>
                                      </p:cBhvr>
                                    </p:animEffect>
                                  </p:childTnLst>
                                </p:cTn>
                              </p:par>
                              <p:par>
                                <p:cTn id="49" presetID="3" presetClass="entr" presetSubtype="10" fill="hold" grpId="1"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blinds(horizontal)">
                                      <p:cBhvr>
                                        <p:cTn id="51" dur="500"/>
                                        <p:tgtEl>
                                          <p:spTgt spid="21"/>
                                        </p:tgtEl>
                                      </p:cBhvr>
                                    </p:animEffect>
                                  </p:childTnLst>
                                </p:cTn>
                              </p:par>
                              <p:par>
                                <p:cTn id="52" presetID="3" presetClass="entr" presetSubtype="10" fill="hold" grpId="1"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blinds(horizontal)">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blinds(horizontal)">
                                      <p:cBhvr>
                                        <p:cTn id="59" dur="500"/>
                                        <p:tgtEl>
                                          <p:spTgt spid="23"/>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blinds(horizontal)">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 calcmode="lin" valueType="num">
                                      <p:cBhvr additive="base">
                                        <p:cTn id="67" dur="500" fill="hold"/>
                                        <p:tgtEl>
                                          <p:spTgt spid="9"/>
                                        </p:tgtEl>
                                        <p:attrNameLst>
                                          <p:attrName>ppt_x</p:attrName>
                                        </p:attrNameLst>
                                      </p:cBhvr>
                                      <p:tavLst>
                                        <p:tav tm="0">
                                          <p:val>
                                            <p:strVal val="#ppt_x"/>
                                          </p:val>
                                        </p:tav>
                                        <p:tav tm="100000">
                                          <p:val>
                                            <p:strVal val="#ppt_x"/>
                                          </p:val>
                                        </p:tav>
                                      </p:tavLst>
                                    </p:anim>
                                    <p:anim calcmode="lin" valueType="num">
                                      <p:cBhvr additive="base">
                                        <p:cTn id="6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0" grpId="0"/>
      <p:bldP spid="12" grpId="0" animBg="1"/>
      <p:bldP spid="11" grpId="0" animBg="1"/>
      <p:bldP spid="6" grpId="0" animBg="1"/>
      <p:bldP spid="10" grpId="0" animBg="1"/>
      <p:bldP spid="8" grpId="0" animBg="1"/>
      <p:bldP spid="22" grpId="0" animBg="1"/>
      <p:bldP spid="24" grpId="0"/>
      <p:bldP spid="15" grpId="1" animBg="1"/>
      <p:bldP spid="14" grpId="1" animBg="1"/>
      <p:bldP spid="21" grpId="1" animBg="1"/>
      <p:bldP spid="25" grpId="1"/>
      <p:bldP spid="23" grpId="0" animBg="1"/>
      <p:bldP spid="26" grpId="0"/>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8"/>
          <p:cNvSpPr/>
          <p:nvPr/>
        </p:nvSpPr>
        <p:spPr>
          <a:xfrm>
            <a:off x="4138927" y="6583044"/>
            <a:ext cx="4965700" cy="245108"/>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7" name="标题 1"/>
          <p:cNvSpPr>
            <a:spLocks noGrp="1"/>
          </p:cNvSpPr>
          <p:nvPr>
            <p:ph type="title"/>
          </p:nvPr>
        </p:nvSpPr>
        <p:spPr>
          <a:xfrm>
            <a:off x="3433444" y="2555237"/>
            <a:ext cx="2310131"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Motivation</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18" name="直接连接符 17"/>
          <p:cNvCxnSpPr/>
          <p:nvPr/>
        </p:nvCxnSpPr>
        <p:spPr>
          <a:xfrm flipV="1">
            <a:off x="3403600" y="3221038"/>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9" name="标题 1"/>
          <p:cNvSpPr>
            <a:spLocks noGrp="1"/>
          </p:cNvSpPr>
          <p:nvPr/>
        </p:nvSpPr>
        <p:spPr>
          <a:xfrm>
            <a:off x="3416935" y="3328032"/>
            <a:ext cx="2310125" cy="201930"/>
          </a:xfrm>
          <a:prstGeom prst="rect">
            <a:avLst/>
          </a:prstGeom>
          <a:noFill/>
          <a:ln w="9525">
            <a:noFill/>
          </a:ln>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eaLnBrk="1" fontAlgn="base" hangingPunct="1"/>
            <a:r>
              <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rPr>
              <a:t>Possible remedies</a:t>
            </a:r>
            <a:endPar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spTree>
    <p:custDataLst>
      <p:tags r:id="rId1"/>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7" name="Picture 4" descr="%E4%B8%AD%E5%8D%97%E5%A4%A7%E5%AD%A6%E6%A0%A1%E5%BE%BD"/>
          <p:cNvPicPr>
            <a:picLocks noChangeAspect="1"/>
          </p:cNvPicPr>
          <p:nvPr/>
        </p:nvPicPr>
        <p:blipFill>
          <a:blip r:embed="rId1"/>
          <a:stretch>
            <a:fillRect/>
          </a:stretch>
        </p:blipFill>
        <p:spPr>
          <a:xfrm>
            <a:off x="7527925" y="322263"/>
            <a:ext cx="450850" cy="450850"/>
          </a:xfrm>
          <a:prstGeom prst="rect">
            <a:avLst/>
          </a:prstGeom>
          <a:noFill/>
          <a:ln w="9525">
            <a:noFill/>
          </a:ln>
        </p:spPr>
      </p:pic>
      <p:pic>
        <p:nvPicPr>
          <p:cNvPr id="24578" name="图片 7"/>
          <p:cNvPicPr>
            <a:picLocks noChangeAspect="1"/>
          </p:cNvPicPr>
          <p:nvPr/>
        </p:nvPicPr>
        <p:blipFill>
          <a:blip r:embed="rId2"/>
          <a:stretch>
            <a:fillRect/>
          </a:stretch>
        </p:blipFill>
        <p:spPr>
          <a:xfrm>
            <a:off x="7978775" y="349250"/>
            <a:ext cx="942975" cy="396875"/>
          </a:xfrm>
          <a:prstGeom prst="rect">
            <a:avLst/>
          </a:prstGeom>
          <a:noFill/>
          <a:ln w="9525">
            <a:noFill/>
          </a:ln>
        </p:spPr>
      </p:pic>
      <p:sp>
        <p:nvSpPr>
          <p:cNvPr id="4" name="矩形 8"/>
          <p:cNvSpPr/>
          <p:nvPr/>
        </p:nvSpPr>
        <p:spPr>
          <a:xfrm>
            <a:off x="4138927" y="6583044"/>
            <a:ext cx="4965700" cy="245108"/>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1265" name="标题 1"/>
          <p:cNvSpPr>
            <a:spLocks noGrp="1"/>
          </p:cNvSpPr>
          <p:nvPr>
            <p:ph type="title"/>
          </p:nvPr>
        </p:nvSpPr>
        <p:spPr>
          <a:xfrm>
            <a:off x="41910" y="195577"/>
            <a:ext cx="2310130"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Motivation</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3" name="直接连接符 2"/>
          <p:cNvCxnSpPr/>
          <p:nvPr/>
        </p:nvCxnSpPr>
        <p:spPr>
          <a:xfrm flipV="1">
            <a:off x="12700" y="862013"/>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 name="圆角矩形 1"/>
          <p:cNvSpPr/>
          <p:nvPr/>
        </p:nvSpPr>
        <p:spPr>
          <a:xfrm>
            <a:off x="2894013" y="1671638"/>
            <a:ext cx="1633538" cy="4348163"/>
          </a:xfrm>
          <a:prstGeom prst="roundRect">
            <a:avLst/>
          </a:prstGeom>
          <a:gradFill>
            <a:gsLst>
              <a:gs pos="0">
                <a:schemeClr val="accent1">
                  <a:lumMod val="110000"/>
                  <a:satMod val="105000"/>
                  <a:tint val="67000"/>
                  <a:alpha val="100000"/>
                </a:schemeClr>
              </a:gs>
              <a:gs pos="50000">
                <a:schemeClr val="accent1">
                  <a:lumMod val="105000"/>
                  <a:satMod val="103000"/>
                  <a:tint val="73000"/>
                </a:schemeClr>
              </a:gs>
              <a:gs pos="100000">
                <a:schemeClr val="accent1">
                  <a:lumMod val="105000"/>
                  <a:satMod val="109000"/>
                  <a:tint val="81000"/>
                </a:schemeClr>
              </a:gs>
            </a:gsLst>
          </a:gradFill>
          <a:ln w="28575" cmpd="sng">
            <a:solidFill>
              <a:schemeClr val="accent1">
                <a:shade val="50000"/>
              </a:schemeClr>
            </a:solidFill>
            <a:prstDash val="solid"/>
          </a:ln>
        </p:spPr>
        <p:style>
          <a:lnRef idx="1">
            <a:schemeClr val="accent1"/>
          </a:lnRef>
          <a:fillRef idx="2">
            <a:schemeClr val="accent1"/>
          </a:fillRef>
          <a:effectRef idx="1">
            <a:schemeClr val="accent1"/>
          </a:effectRef>
          <a:fontRef idx="minor">
            <a:schemeClr val="dk1"/>
          </a:fontRef>
        </p:style>
        <p:txBody>
          <a:bodyPr rtlCol="0" anchor="ctr"/>
          <a:p>
            <a:pPr algn="ctr" fontAlgn="base"/>
            <a:endParaRPr lang="zh-CN" altLang="en-US" strike="noStrike" noProof="1"/>
          </a:p>
        </p:txBody>
      </p:sp>
      <p:sp>
        <p:nvSpPr>
          <p:cNvPr id="6" name="矩形 5"/>
          <p:cNvSpPr/>
          <p:nvPr/>
        </p:nvSpPr>
        <p:spPr>
          <a:xfrm>
            <a:off x="3013075" y="4456113"/>
            <a:ext cx="1397000" cy="425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ECN</a:t>
            </a:r>
            <a:endParaRPr lang="en-US" altLang="zh-CN" strike="noStrike" noProof="1"/>
          </a:p>
        </p:txBody>
      </p:sp>
      <p:sp>
        <p:nvSpPr>
          <p:cNvPr id="8" name="矩形 7"/>
          <p:cNvSpPr/>
          <p:nvPr/>
        </p:nvSpPr>
        <p:spPr>
          <a:xfrm>
            <a:off x="3013075" y="5410200"/>
            <a:ext cx="1397000" cy="4254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non-ECN</a:t>
            </a:r>
            <a:endParaRPr lang="en-US" altLang="zh-CN" strike="noStrike" noProof="1"/>
          </a:p>
        </p:txBody>
      </p:sp>
      <p:sp>
        <p:nvSpPr>
          <p:cNvPr id="10" name="矩形 9"/>
          <p:cNvSpPr/>
          <p:nvPr/>
        </p:nvSpPr>
        <p:spPr>
          <a:xfrm>
            <a:off x="3013075" y="4940300"/>
            <a:ext cx="1397000" cy="4254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non-ECN</a:t>
            </a:r>
            <a:endParaRPr lang="en-US" altLang="zh-CN" strike="noStrike" noProof="1"/>
          </a:p>
        </p:txBody>
      </p:sp>
      <p:sp>
        <p:nvSpPr>
          <p:cNvPr id="11" name="矩形 10"/>
          <p:cNvSpPr/>
          <p:nvPr/>
        </p:nvSpPr>
        <p:spPr>
          <a:xfrm>
            <a:off x="3013075" y="3967163"/>
            <a:ext cx="1397000" cy="425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ECN</a:t>
            </a:r>
            <a:endParaRPr lang="en-US" altLang="zh-CN" strike="noStrike" noProof="1"/>
          </a:p>
        </p:txBody>
      </p:sp>
      <p:sp>
        <p:nvSpPr>
          <p:cNvPr id="12" name="矩形 11"/>
          <p:cNvSpPr/>
          <p:nvPr/>
        </p:nvSpPr>
        <p:spPr>
          <a:xfrm>
            <a:off x="3013075" y="3492500"/>
            <a:ext cx="1397000" cy="4254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non-ECN</a:t>
            </a:r>
            <a:endParaRPr lang="en-US" altLang="zh-CN" strike="noStrike" noProof="1"/>
          </a:p>
        </p:txBody>
      </p:sp>
      <p:cxnSp>
        <p:nvCxnSpPr>
          <p:cNvPr id="13" name="直接连接符 12"/>
          <p:cNvCxnSpPr/>
          <p:nvPr/>
        </p:nvCxnSpPr>
        <p:spPr>
          <a:xfrm>
            <a:off x="2720975" y="3429000"/>
            <a:ext cx="1943100" cy="0"/>
          </a:xfrm>
          <a:prstGeom prst="line">
            <a:avLst/>
          </a:prstGeom>
          <a:ln w="635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013075" y="2921000"/>
            <a:ext cx="1397000" cy="425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ECN+CE</a:t>
            </a:r>
            <a:endParaRPr lang="en-US" altLang="zh-CN" strike="noStrike" noProof="1"/>
          </a:p>
        </p:txBody>
      </p:sp>
      <p:sp>
        <p:nvSpPr>
          <p:cNvPr id="15" name="矩形 14"/>
          <p:cNvSpPr/>
          <p:nvPr/>
        </p:nvSpPr>
        <p:spPr>
          <a:xfrm>
            <a:off x="3016250" y="2436813"/>
            <a:ext cx="1397000" cy="425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ECN+CE</a:t>
            </a:r>
            <a:endParaRPr lang="en-US" altLang="zh-CN" strike="noStrike" noProof="1"/>
          </a:p>
        </p:txBody>
      </p:sp>
      <p:sp>
        <p:nvSpPr>
          <p:cNvPr id="20" name="文本框 19"/>
          <p:cNvSpPr txBox="1"/>
          <p:nvPr/>
        </p:nvSpPr>
        <p:spPr>
          <a:xfrm>
            <a:off x="482600" y="2746375"/>
            <a:ext cx="2211388" cy="1384300"/>
          </a:xfrm>
          <a:prstGeom prst="rect">
            <a:avLst/>
          </a:prstGeom>
          <a:noFill/>
          <a:ln w="9525">
            <a:noFill/>
          </a:ln>
        </p:spPr>
        <p:txBody>
          <a:bodyPr wrap="square" anchor="t">
            <a:spAutoFit/>
          </a:bodyPr>
          <a:p>
            <a:r>
              <a:rPr lang="en-US" altLang="zh-CN" sz="2800" b="1" i="1">
                <a:latin typeface="Arial" panose="020B0604020202020204" pitchFamily="34" charset="0"/>
                <a:ea typeface="宋体" panose="02010600030101010101" pitchFamily="2" charset="-122"/>
              </a:rPr>
              <a:t>RED_min </a:t>
            </a:r>
            <a:r>
              <a:rPr lang="en-US" altLang="zh-CN" sz="2800" b="1">
                <a:latin typeface="Arial" panose="020B0604020202020204" pitchFamily="34" charset="0"/>
                <a:ea typeface="宋体" panose="02010600030101010101" pitchFamily="2" charset="-122"/>
              </a:rPr>
              <a:t>= </a:t>
            </a:r>
            <a:r>
              <a:rPr lang="en-US" altLang="zh-CN" sz="2800" b="1" i="1">
                <a:latin typeface="Arial" panose="020B0604020202020204" pitchFamily="34" charset="0"/>
                <a:ea typeface="宋体" panose="02010600030101010101" pitchFamily="2" charset="-122"/>
              </a:rPr>
              <a:t>RED_max </a:t>
            </a:r>
            <a:r>
              <a:rPr lang="en-US" altLang="zh-CN" sz="2800" b="1">
                <a:latin typeface="Arial" panose="020B0604020202020204" pitchFamily="34" charset="0"/>
                <a:ea typeface="宋体" panose="02010600030101010101" pitchFamily="2" charset="-122"/>
              </a:rPr>
              <a:t>= </a:t>
            </a:r>
            <a:r>
              <a:rPr lang="en-US" altLang="zh-CN" sz="2800" b="1" i="1">
                <a:latin typeface="Arial" panose="020B0604020202020204" pitchFamily="34" charset="0"/>
                <a:ea typeface="宋体" panose="02010600030101010101" pitchFamily="2" charset="-122"/>
              </a:rPr>
              <a:t>DCTCP_K</a:t>
            </a:r>
            <a:endParaRPr lang="en-US" altLang="zh-CN" sz="2800" b="1" i="1">
              <a:latin typeface="Arial" panose="020B0604020202020204" pitchFamily="34" charset="0"/>
              <a:ea typeface="宋体" panose="02010600030101010101" pitchFamily="2" charset="-122"/>
            </a:endParaRPr>
          </a:p>
        </p:txBody>
      </p:sp>
      <p:sp>
        <p:nvSpPr>
          <p:cNvPr id="21" name="右大括号 20"/>
          <p:cNvSpPr/>
          <p:nvPr/>
        </p:nvSpPr>
        <p:spPr>
          <a:xfrm>
            <a:off x="4779963" y="1671638"/>
            <a:ext cx="293688" cy="1757363"/>
          </a:xfrm>
          <a:prstGeom prst="rightBrac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22" name="右大括号 21"/>
          <p:cNvSpPr/>
          <p:nvPr/>
        </p:nvSpPr>
        <p:spPr>
          <a:xfrm>
            <a:off x="4779963" y="3429000"/>
            <a:ext cx="293688" cy="2590800"/>
          </a:xfrm>
          <a:prstGeom prst="rightBrac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23" name="右大括号 22"/>
          <p:cNvSpPr/>
          <p:nvPr/>
        </p:nvSpPr>
        <p:spPr>
          <a:xfrm>
            <a:off x="4779963" y="746125"/>
            <a:ext cx="293688" cy="923925"/>
          </a:xfrm>
          <a:prstGeom prst="rightBrac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24" name="文本框 23"/>
          <p:cNvSpPr txBox="1"/>
          <p:nvPr/>
        </p:nvSpPr>
        <p:spPr>
          <a:xfrm>
            <a:off x="5254625" y="4462463"/>
            <a:ext cx="3508375" cy="522287"/>
          </a:xfrm>
          <a:prstGeom prst="rect">
            <a:avLst/>
          </a:prstGeom>
          <a:noFill/>
          <a:ln w="9525">
            <a:noFill/>
          </a:ln>
        </p:spPr>
        <p:txBody>
          <a:bodyPr wrap="square" anchor="t">
            <a:spAutoFit/>
          </a:bodyPr>
          <a:p>
            <a:r>
              <a:rPr lang="en-US" altLang="zh-CN" sz="2800" b="1">
                <a:latin typeface="Arial" panose="020B0604020202020204" pitchFamily="34" charset="0"/>
                <a:ea typeface="宋体" panose="02010600030101010101" pitchFamily="2" charset="-122"/>
              </a:rPr>
              <a:t>All packets queued</a:t>
            </a:r>
            <a:endParaRPr lang="en-US" altLang="zh-CN" sz="2800" b="1">
              <a:latin typeface="Arial" panose="020B0604020202020204" pitchFamily="34" charset="0"/>
              <a:ea typeface="宋体" panose="02010600030101010101" pitchFamily="2" charset="-122"/>
            </a:endParaRPr>
          </a:p>
        </p:txBody>
      </p:sp>
      <p:sp>
        <p:nvSpPr>
          <p:cNvPr id="25" name="文本框 24"/>
          <p:cNvSpPr txBox="1"/>
          <p:nvPr/>
        </p:nvSpPr>
        <p:spPr>
          <a:xfrm>
            <a:off x="5254625" y="2073275"/>
            <a:ext cx="3268663" cy="952500"/>
          </a:xfrm>
          <a:prstGeom prst="rect">
            <a:avLst/>
          </a:prstGeom>
          <a:noFill/>
          <a:ln w="9525">
            <a:noFill/>
          </a:ln>
        </p:spPr>
        <p:txBody>
          <a:bodyPr wrap="square" anchor="t">
            <a:spAutoFit/>
          </a:bodyPr>
          <a:p>
            <a:r>
              <a:rPr lang="en-US" altLang="zh-CN" sz="2800" b="1">
                <a:latin typeface="Arial" panose="020B0604020202020204" pitchFamily="34" charset="0"/>
                <a:ea typeface="宋体" panose="02010600030101010101" pitchFamily="2" charset="-122"/>
              </a:rPr>
              <a:t>ECN Marked &amp; non-ECN </a:t>
            </a:r>
            <a:r>
              <a:rPr lang="en-US" altLang="zh-CN" sz="2800" b="1">
                <a:solidFill>
                  <a:schemeClr val="accent2"/>
                </a:solidFill>
                <a:latin typeface="Arial" panose="020B0604020202020204" pitchFamily="34" charset="0"/>
                <a:ea typeface="宋体" panose="02010600030101010101" pitchFamily="2" charset="-122"/>
              </a:rPr>
              <a:t>queued</a:t>
            </a:r>
            <a:endParaRPr lang="en-US" altLang="zh-CN" sz="2800" b="1">
              <a:solidFill>
                <a:schemeClr val="accent2"/>
              </a:solidFill>
              <a:latin typeface="Arial" panose="020B0604020202020204" pitchFamily="34" charset="0"/>
              <a:ea typeface="宋体" panose="02010600030101010101" pitchFamily="2" charset="-122"/>
            </a:endParaRPr>
          </a:p>
        </p:txBody>
      </p:sp>
      <p:sp>
        <p:nvSpPr>
          <p:cNvPr id="26" name="文本框 25"/>
          <p:cNvSpPr txBox="1"/>
          <p:nvPr/>
        </p:nvSpPr>
        <p:spPr>
          <a:xfrm>
            <a:off x="5254625" y="947738"/>
            <a:ext cx="3614738" cy="522287"/>
          </a:xfrm>
          <a:prstGeom prst="rect">
            <a:avLst/>
          </a:prstGeom>
          <a:noFill/>
          <a:ln w="9525">
            <a:noFill/>
          </a:ln>
        </p:spPr>
        <p:txBody>
          <a:bodyPr wrap="square" anchor="t">
            <a:spAutoFit/>
          </a:bodyPr>
          <a:p>
            <a:r>
              <a:rPr lang="en-US" altLang="zh-CN" sz="2800" b="1">
                <a:latin typeface="Arial" panose="020B0604020202020204" pitchFamily="34" charset="0"/>
                <a:ea typeface="宋体" panose="02010600030101010101" pitchFamily="2" charset="-122"/>
              </a:rPr>
              <a:t>All packets dropped</a:t>
            </a:r>
            <a:endParaRPr lang="en-US" altLang="zh-CN" sz="2800" b="1">
              <a:latin typeface="Arial" panose="020B0604020202020204" pitchFamily="34" charset="0"/>
              <a:ea typeface="宋体" panose="02010600030101010101" pitchFamily="2" charset="-122"/>
            </a:endParaRPr>
          </a:p>
        </p:txBody>
      </p:sp>
      <p:sp>
        <p:nvSpPr>
          <p:cNvPr id="5" name="Rectangle 6"/>
          <p:cNvSpPr>
            <a:spLocks noChangeArrowheads="1"/>
          </p:cNvSpPr>
          <p:nvPr/>
        </p:nvSpPr>
        <p:spPr bwMode="auto">
          <a:xfrm>
            <a:off x="1947863" y="6059488"/>
            <a:ext cx="5246688" cy="522288"/>
          </a:xfrm>
          <a:prstGeom prst="rect">
            <a:avLst/>
          </a:prstGeom>
          <a:noFill/>
          <a:ln w="9525">
            <a:noFill/>
            <a:miter lim="800000"/>
          </a:ln>
          <a:effectLst/>
        </p:spPr>
        <p:txBody>
          <a:bodyPr wrap="square">
            <a:spAutoFit/>
          </a:bodyPr>
          <a:p>
            <a:pPr algn="l" fontAlgn="auto">
              <a:defRPr/>
            </a:pPr>
            <a:r>
              <a:rPr kumimoji="1" lang="en-US" altLang="zh-CN" sz="28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cs typeface="+mn-cs"/>
                <a:sym typeface="+mn-ea"/>
              </a:rPr>
              <a:t>Passive dropping vs. Marking</a:t>
            </a:r>
            <a:endParaRPr kumimoji="1" lang="en-US" altLang="zh-CN" sz="28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sym typeface="+mn-ea"/>
            </a:endParaRPr>
          </a:p>
        </p:txBody>
      </p:sp>
      <p:sp>
        <p:nvSpPr>
          <p:cNvPr id="16" name="标题 1"/>
          <p:cNvSpPr>
            <a:spLocks noGrp="1"/>
          </p:cNvSpPr>
          <p:nvPr/>
        </p:nvSpPr>
        <p:spPr>
          <a:xfrm>
            <a:off x="25400" y="968374"/>
            <a:ext cx="2310125" cy="201930"/>
          </a:xfrm>
          <a:prstGeom prst="rect">
            <a:avLst/>
          </a:prstGeom>
          <a:noFill/>
          <a:ln w="9525">
            <a:noFill/>
          </a:ln>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eaLnBrk="1" fontAlgn="base" hangingPunct="1"/>
            <a:r>
              <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rPr>
              <a:t>Possible remedies</a:t>
            </a:r>
            <a:endPar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2"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par>
                                <p:cTn id="29" presetID="3" presetClass="entr" presetSubtype="1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linds(horizontal)">
                                      <p:cBhvr>
                                        <p:cTn id="40" dur="500"/>
                                        <p:tgtEl>
                                          <p:spTgt spid="20"/>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blinds(horizontal)">
                                      <p:cBhvr>
                                        <p:cTn id="43" dur="500"/>
                                        <p:tgtEl>
                                          <p:spTgt spid="21"/>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blinds(horizontal)">
                                      <p:cBhvr>
                                        <p:cTn id="46" dur="500"/>
                                        <p:tgtEl>
                                          <p:spTgt spid="22"/>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blinds(horizontal)">
                                      <p:cBhvr>
                                        <p:cTn id="49" dur="500"/>
                                        <p:tgtEl>
                                          <p:spTgt spid="23"/>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blinds(horizontal)">
                                      <p:cBhvr>
                                        <p:cTn id="52" dur="500"/>
                                        <p:tgtEl>
                                          <p:spTgt spid="24"/>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blinds(horizontal)">
                                      <p:cBhvr>
                                        <p:cTn id="55" dur="500"/>
                                        <p:tgtEl>
                                          <p:spTgt spid="25"/>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blinds(horizontal)">
                                      <p:cBhvr>
                                        <p:cTn id="5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5" grpId="0" animBg="1"/>
      <p:bldP spid="2" grpId="2" animBg="1"/>
      <p:bldP spid="6" grpId="0" animBg="1"/>
      <p:bldP spid="8" grpId="0" animBg="1"/>
      <p:bldP spid="10" grpId="0" animBg="1"/>
      <p:bldP spid="11" grpId="0" animBg="1"/>
      <p:bldP spid="12" grpId="0" animBg="1"/>
      <p:bldP spid="14" grpId="0" animBg="1"/>
      <p:bldP spid="15" grpId="0" animBg="1"/>
      <p:bldP spid="20" grpId="0"/>
      <p:bldP spid="21" grpId="0" animBg="1"/>
      <p:bldP spid="22" grpId="0" animBg="1"/>
      <p:bldP spid="23" grpId="0" animBg="1"/>
      <p:bldP spid="24" grpId="0"/>
      <p:bldP spid="25"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1" name="Picture 4" descr="%E4%B8%AD%E5%8D%97%E5%A4%A7%E5%AD%A6%E6%A0%A1%E5%BE%BD"/>
          <p:cNvPicPr>
            <a:picLocks noChangeAspect="1"/>
          </p:cNvPicPr>
          <p:nvPr/>
        </p:nvPicPr>
        <p:blipFill>
          <a:blip r:embed="rId1"/>
          <a:stretch>
            <a:fillRect/>
          </a:stretch>
        </p:blipFill>
        <p:spPr>
          <a:xfrm>
            <a:off x="7527925" y="322263"/>
            <a:ext cx="450850" cy="450850"/>
          </a:xfrm>
          <a:prstGeom prst="rect">
            <a:avLst/>
          </a:prstGeom>
          <a:noFill/>
          <a:ln w="9525">
            <a:noFill/>
          </a:ln>
        </p:spPr>
      </p:pic>
      <p:pic>
        <p:nvPicPr>
          <p:cNvPr id="25602" name="图片 7"/>
          <p:cNvPicPr>
            <a:picLocks noChangeAspect="1"/>
          </p:cNvPicPr>
          <p:nvPr/>
        </p:nvPicPr>
        <p:blipFill>
          <a:blip r:embed="rId2"/>
          <a:stretch>
            <a:fillRect/>
          </a:stretch>
        </p:blipFill>
        <p:spPr>
          <a:xfrm>
            <a:off x="7978775" y="349250"/>
            <a:ext cx="942975" cy="396875"/>
          </a:xfrm>
          <a:prstGeom prst="rect">
            <a:avLst/>
          </a:prstGeom>
          <a:noFill/>
          <a:ln w="9525">
            <a:noFill/>
          </a:ln>
        </p:spPr>
      </p:pic>
      <p:sp>
        <p:nvSpPr>
          <p:cNvPr id="4" name="矩形 8"/>
          <p:cNvSpPr/>
          <p:nvPr/>
        </p:nvSpPr>
        <p:spPr>
          <a:xfrm>
            <a:off x="4138926" y="6583044"/>
            <a:ext cx="4965700" cy="245107"/>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1265" name="标题 1"/>
          <p:cNvSpPr>
            <a:spLocks noGrp="1"/>
          </p:cNvSpPr>
          <p:nvPr>
            <p:ph type="title"/>
          </p:nvPr>
        </p:nvSpPr>
        <p:spPr>
          <a:xfrm>
            <a:off x="41910" y="195576"/>
            <a:ext cx="2310130"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Motivation</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3" name="直接连接符 2"/>
          <p:cNvCxnSpPr/>
          <p:nvPr/>
        </p:nvCxnSpPr>
        <p:spPr>
          <a:xfrm flipV="1">
            <a:off x="12700" y="862013"/>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Rectangle 6"/>
          <p:cNvSpPr>
            <a:spLocks noChangeArrowheads="1"/>
          </p:cNvSpPr>
          <p:nvPr/>
        </p:nvSpPr>
        <p:spPr bwMode="auto">
          <a:xfrm>
            <a:off x="2598738" y="5507038"/>
            <a:ext cx="3944938" cy="522288"/>
          </a:xfrm>
          <a:prstGeom prst="rect">
            <a:avLst/>
          </a:prstGeom>
          <a:noFill/>
          <a:ln w="9525">
            <a:noFill/>
            <a:miter lim="800000"/>
          </a:ln>
          <a:effectLst/>
        </p:spPr>
        <p:txBody>
          <a:bodyPr wrap="square">
            <a:spAutoFit/>
          </a:bodyPr>
          <a:p>
            <a:pPr algn="l" fontAlgn="auto">
              <a:defRPr/>
            </a:pPr>
            <a:r>
              <a:rPr kumimoji="1" lang="en-US" altLang="zh-CN" sz="28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cs typeface="+mn-cs"/>
                <a:sym typeface="+mn-ea"/>
              </a:rPr>
              <a:t>Unfairness still exists!</a:t>
            </a:r>
            <a:endParaRPr kumimoji="1" lang="en-US" altLang="zh-CN" sz="28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sym typeface="+mn-ea"/>
            </a:endParaRPr>
          </a:p>
        </p:txBody>
      </p:sp>
      <p:sp>
        <p:nvSpPr>
          <p:cNvPr id="7" name="标题 1"/>
          <p:cNvSpPr>
            <a:spLocks noGrp="1"/>
          </p:cNvSpPr>
          <p:nvPr/>
        </p:nvSpPr>
        <p:spPr>
          <a:xfrm>
            <a:off x="25400" y="968374"/>
            <a:ext cx="2310125" cy="201930"/>
          </a:xfrm>
          <a:prstGeom prst="rect">
            <a:avLst/>
          </a:prstGeom>
          <a:noFill/>
          <a:ln w="9525">
            <a:noFill/>
          </a:ln>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eaLnBrk="1" fontAlgn="base" hangingPunct="1"/>
            <a:r>
              <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rPr>
              <a:t>Possible remedies</a:t>
            </a:r>
            <a:endPar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pic>
        <p:nvPicPr>
          <p:cNvPr id="24584" name="图片 4"/>
          <p:cNvPicPr>
            <a:picLocks noChangeAspect="1"/>
          </p:cNvPicPr>
          <p:nvPr/>
        </p:nvPicPr>
        <p:blipFill>
          <a:blip r:embed="rId3"/>
          <a:stretch>
            <a:fillRect/>
          </a:stretch>
        </p:blipFill>
        <p:spPr>
          <a:xfrm>
            <a:off x="563563" y="1562100"/>
            <a:ext cx="8018462" cy="3733800"/>
          </a:xfrm>
          <a:prstGeom prst="rect">
            <a:avLst/>
          </a:prstGeom>
          <a:noFill/>
          <a:ln w="9525">
            <a:noFill/>
          </a:ln>
        </p:spPr>
      </p:pic>
      <p:sp>
        <p:nvSpPr>
          <p:cNvPr id="2" name="Rectangle 6"/>
          <p:cNvSpPr>
            <a:spLocks noChangeArrowheads="1"/>
          </p:cNvSpPr>
          <p:nvPr/>
        </p:nvSpPr>
        <p:spPr bwMode="auto">
          <a:xfrm>
            <a:off x="2598738" y="5503863"/>
            <a:ext cx="3944938" cy="522288"/>
          </a:xfrm>
          <a:prstGeom prst="rect">
            <a:avLst/>
          </a:prstGeom>
          <a:noFill/>
          <a:ln w="9525">
            <a:noFill/>
            <a:miter lim="800000"/>
          </a:ln>
          <a:effectLst/>
        </p:spPr>
        <p:txBody>
          <a:bodyPr wrap="square">
            <a:spAutoFit/>
          </a:bodyPr>
          <a:p>
            <a:pPr algn="l" fontAlgn="auto">
              <a:defRPr/>
            </a:pPr>
            <a:r>
              <a:rPr kumimoji="1" lang="en-US" altLang="zh-CN" sz="28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cs typeface="+mn-cs"/>
                <a:sym typeface="+mn-ea"/>
              </a:rPr>
              <a:t>Unfairness still exists!</a:t>
            </a:r>
            <a:endParaRPr kumimoji="1" lang="en-US" altLang="zh-CN" sz="28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563563" y="1558925"/>
            <a:ext cx="8018462" cy="3733800"/>
          </a:xfrm>
          <a:prstGeom prst="rect">
            <a:avLst/>
          </a:prstGeom>
          <a:noFill/>
          <a:ln w="9525">
            <a:noFill/>
          </a:ln>
        </p:spPr>
      </p:pic>
    </p:spTree>
    <p:custDataLst>
      <p:tags r:id="rId4"/>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5" name="Picture 4" descr="%E4%B8%AD%E5%8D%97%E5%A4%A7%E5%AD%A6%E6%A0%A1%E5%BE%BD"/>
          <p:cNvPicPr>
            <a:picLocks noChangeAspect="1"/>
          </p:cNvPicPr>
          <p:nvPr/>
        </p:nvPicPr>
        <p:blipFill>
          <a:blip r:embed="rId1"/>
          <a:stretch>
            <a:fillRect/>
          </a:stretch>
        </p:blipFill>
        <p:spPr>
          <a:xfrm>
            <a:off x="7527925" y="322263"/>
            <a:ext cx="450850" cy="450850"/>
          </a:xfrm>
          <a:prstGeom prst="rect">
            <a:avLst/>
          </a:prstGeom>
          <a:noFill/>
          <a:ln w="9525">
            <a:noFill/>
          </a:ln>
        </p:spPr>
      </p:pic>
      <p:pic>
        <p:nvPicPr>
          <p:cNvPr id="26626" name="图片 7"/>
          <p:cNvPicPr>
            <a:picLocks noChangeAspect="1"/>
          </p:cNvPicPr>
          <p:nvPr/>
        </p:nvPicPr>
        <p:blipFill>
          <a:blip r:embed="rId2"/>
          <a:stretch>
            <a:fillRect/>
          </a:stretch>
        </p:blipFill>
        <p:spPr>
          <a:xfrm>
            <a:off x="7978775" y="349250"/>
            <a:ext cx="942975" cy="396875"/>
          </a:xfrm>
          <a:prstGeom prst="rect">
            <a:avLst/>
          </a:prstGeom>
          <a:noFill/>
          <a:ln w="9525">
            <a:noFill/>
          </a:ln>
        </p:spPr>
      </p:pic>
      <p:sp>
        <p:nvSpPr>
          <p:cNvPr id="4" name="矩形 8"/>
          <p:cNvSpPr/>
          <p:nvPr/>
        </p:nvSpPr>
        <p:spPr>
          <a:xfrm>
            <a:off x="4138926" y="6583044"/>
            <a:ext cx="4965700" cy="245107"/>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1265" name="标题 1"/>
          <p:cNvSpPr>
            <a:spLocks noGrp="1"/>
          </p:cNvSpPr>
          <p:nvPr>
            <p:ph type="title"/>
          </p:nvPr>
        </p:nvSpPr>
        <p:spPr>
          <a:xfrm>
            <a:off x="41910" y="195576"/>
            <a:ext cx="2310130"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Motivation</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3" name="直接连接符 2"/>
          <p:cNvCxnSpPr/>
          <p:nvPr/>
        </p:nvCxnSpPr>
        <p:spPr>
          <a:xfrm flipV="1">
            <a:off x="12700" y="862013"/>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Rectangle 6"/>
          <p:cNvSpPr>
            <a:spLocks noChangeArrowheads="1"/>
          </p:cNvSpPr>
          <p:nvPr/>
        </p:nvSpPr>
        <p:spPr bwMode="auto">
          <a:xfrm>
            <a:off x="3143250" y="4164013"/>
            <a:ext cx="2857500" cy="522288"/>
          </a:xfrm>
          <a:prstGeom prst="rect">
            <a:avLst/>
          </a:prstGeom>
          <a:noFill/>
          <a:ln w="9525">
            <a:noFill/>
            <a:miter lim="800000"/>
          </a:ln>
          <a:effectLst/>
        </p:spPr>
        <p:txBody>
          <a:bodyPr wrap="square">
            <a:spAutoFit/>
          </a:bodyPr>
          <a:p>
            <a:pPr algn="l" fontAlgn="auto">
              <a:defRPr/>
            </a:pPr>
            <a:r>
              <a:rPr kumimoji="1" lang="en-US" altLang="zh-CN" sz="28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cs typeface="+mn-cs"/>
                <a:sym typeface="+mn-ea"/>
              </a:rPr>
              <a:t>Traffic isolating</a:t>
            </a:r>
            <a:endParaRPr kumimoji="1" lang="en-US" altLang="zh-CN" sz="28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sym typeface="+mn-ea"/>
            </a:endParaRPr>
          </a:p>
        </p:txBody>
      </p:sp>
      <p:sp>
        <p:nvSpPr>
          <p:cNvPr id="7" name="标题 1"/>
          <p:cNvSpPr>
            <a:spLocks noGrp="1"/>
          </p:cNvSpPr>
          <p:nvPr/>
        </p:nvSpPr>
        <p:spPr>
          <a:xfrm>
            <a:off x="25400" y="968374"/>
            <a:ext cx="2310125" cy="201930"/>
          </a:xfrm>
          <a:prstGeom prst="rect">
            <a:avLst/>
          </a:prstGeom>
          <a:noFill/>
          <a:ln w="9525">
            <a:noFill/>
          </a:ln>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eaLnBrk="1" fontAlgn="base" hangingPunct="1"/>
            <a:r>
              <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rPr>
              <a:t>Possible remedies</a:t>
            </a:r>
            <a:endPar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pic>
        <p:nvPicPr>
          <p:cNvPr id="25608" name="图片 1"/>
          <p:cNvPicPr>
            <a:picLocks noChangeAspect="1"/>
          </p:cNvPicPr>
          <p:nvPr/>
        </p:nvPicPr>
        <p:blipFill>
          <a:blip r:embed="rId3"/>
          <a:stretch>
            <a:fillRect/>
          </a:stretch>
        </p:blipFill>
        <p:spPr>
          <a:xfrm>
            <a:off x="2486025" y="1169988"/>
            <a:ext cx="4171950" cy="2686050"/>
          </a:xfrm>
          <a:prstGeom prst="rect">
            <a:avLst/>
          </a:prstGeom>
          <a:noFill/>
          <a:ln w="9525">
            <a:noFill/>
          </a:ln>
        </p:spPr>
      </p:pic>
      <p:graphicFrame>
        <p:nvGraphicFramePr>
          <p:cNvPr id="2" name="对象 1">
            <a:hlinkClick r:id="" action="ppaction://ole?verb="/>
          </p:cNvPr>
          <p:cNvGraphicFramePr>
            <a:graphicFrameLocks noChangeAspect="1"/>
          </p:cNvGraphicFramePr>
          <p:nvPr/>
        </p:nvGraphicFramePr>
        <p:xfrm>
          <a:off x="3159125" y="4757738"/>
          <a:ext cx="2825750" cy="1004887"/>
        </p:xfrm>
        <a:graphic>
          <a:graphicData uri="http://schemas.openxmlformats.org/presentationml/2006/ole">
            <mc:AlternateContent xmlns:mc="http://schemas.openxmlformats.org/markup-compatibility/2006">
              <mc:Choice xmlns:v="urn:schemas-microsoft-com:vml" Requires="v">
                <p:oleObj spid="_x0000_s3076" name="" r:id="rId4" imgW="1320165" imgH="469900" progId="Equation.KSEE3">
                  <p:embed/>
                </p:oleObj>
              </mc:Choice>
              <mc:Fallback>
                <p:oleObj name="" r:id="rId4" imgW="1320165" imgH="469900" progId="Equation.KSEE3">
                  <p:embed/>
                  <p:pic>
                    <p:nvPicPr>
                      <p:cNvPr id="0" name="图片 3075"/>
                      <p:cNvPicPr/>
                      <p:nvPr/>
                    </p:nvPicPr>
                    <p:blipFill>
                      <a:blip r:embed="rId5"/>
                      <a:stretch>
                        <a:fillRect/>
                      </a:stretch>
                    </p:blipFill>
                    <p:spPr>
                      <a:xfrm>
                        <a:off x="3159125" y="4757738"/>
                        <a:ext cx="2825750" cy="1004887"/>
                      </a:xfrm>
                      <a:prstGeom prst="rect">
                        <a:avLst/>
                      </a:prstGeom>
                      <a:noFill/>
                      <a:ln w="38100">
                        <a:noFill/>
                        <a:miter/>
                      </a:ln>
                    </p:spPr>
                  </p:pic>
                </p:oleObj>
              </mc:Fallback>
            </mc:AlternateContent>
          </a:graphicData>
        </a:graphic>
      </p:graphicFrame>
      <p:sp>
        <p:nvSpPr>
          <p:cNvPr id="5" name="文本框 4"/>
          <p:cNvSpPr txBox="1"/>
          <p:nvPr/>
        </p:nvSpPr>
        <p:spPr>
          <a:xfrm>
            <a:off x="256540" y="5952490"/>
            <a:ext cx="8632825" cy="368300"/>
          </a:xfrm>
          <a:prstGeom prst="rect">
            <a:avLst/>
          </a:prstGeom>
          <a:noFill/>
        </p:spPr>
        <p:txBody>
          <a:bodyPr wrap="square" rtlCol="0">
            <a:spAutoFit/>
            <a:scene3d>
              <a:camera prst="orthographicFront"/>
              <a:lightRig rig="threePt" dir="t"/>
            </a:scene3d>
          </a:bodyPr>
          <a:p>
            <a:r>
              <a:rPr lang="en-US" altLang="zh-CN" noProof="1">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cs typeface="+mn-cs"/>
              </a:rPr>
              <a:t>The switch needs to consider how to allocate bandwidth for each queue in real-time. </a:t>
            </a:r>
            <a:endParaRPr lang="en-US" altLang="zh-CN" noProof="1">
              <a:solidFill>
                <a:schemeClr val="accent1"/>
              </a:solidFill>
              <a:effectLst>
                <a:outerShdw blurRad="38100" dist="25400" dir="5400000" algn="ctr" rotWithShape="0">
                  <a:srgbClr val="6E747A">
                    <a:alpha val="43000"/>
                  </a:srgbClr>
                </a:outerShdw>
              </a:effectLst>
            </a:endParaRPr>
          </a:p>
        </p:txBody>
      </p:sp>
    </p:spTree>
    <p:custDataLst>
      <p:tags r:id="rId6"/>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49" name="Picture 4" descr="%E4%B8%AD%E5%8D%97%E5%A4%A7%E5%AD%A6%E6%A0%A1%E5%BE%BD"/>
          <p:cNvPicPr>
            <a:picLocks noChangeAspect="1"/>
          </p:cNvPicPr>
          <p:nvPr/>
        </p:nvPicPr>
        <p:blipFill>
          <a:blip r:embed="rId1"/>
          <a:stretch>
            <a:fillRect/>
          </a:stretch>
        </p:blipFill>
        <p:spPr>
          <a:xfrm>
            <a:off x="7527925" y="322263"/>
            <a:ext cx="450850" cy="450850"/>
          </a:xfrm>
          <a:prstGeom prst="rect">
            <a:avLst/>
          </a:prstGeom>
          <a:noFill/>
          <a:ln w="9525">
            <a:noFill/>
          </a:ln>
        </p:spPr>
      </p:pic>
      <p:pic>
        <p:nvPicPr>
          <p:cNvPr id="27650" name="图片 7"/>
          <p:cNvPicPr>
            <a:picLocks noChangeAspect="1"/>
          </p:cNvPicPr>
          <p:nvPr/>
        </p:nvPicPr>
        <p:blipFill>
          <a:blip r:embed="rId2"/>
          <a:stretch>
            <a:fillRect/>
          </a:stretch>
        </p:blipFill>
        <p:spPr>
          <a:xfrm>
            <a:off x="7978775" y="349250"/>
            <a:ext cx="942975" cy="396875"/>
          </a:xfrm>
          <a:prstGeom prst="rect">
            <a:avLst/>
          </a:prstGeom>
          <a:noFill/>
          <a:ln w="9525">
            <a:noFill/>
          </a:ln>
        </p:spPr>
      </p:pic>
      <p:sp>
        <p:nvSpPr>
          <p:cNvPr id="4" name="矩形 8"/>
          <p:cNvSpPr/>
          <p:nvPr/>
        </p:nvSpPr>
        <p:spPr>
          <a:xfrm>
            <a:off x="4138928" y="6583044"/>
            <a:ext cx="4965700" cy="245109"/>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1265" name="标题 1"/>
          <p:cNvSpPr>
            <a:spLocks noGrp="1"/>
          </p:cNvSpPr>
          <p:nvPr>
            <p:ph type="title"/>
          </p:nvPr>
        </p:nvSpPr>
        <p:spPr>
          <a:xfrm>
            <a:off x="41910" y="52069"/>
            <a:ext cx="2310130"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Motivation</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3" name="直接连接符 2"/>
          <p:cNvCxnSpPr/>
          <p:nvPr/>
        </p:nvCxnSpPr>
        <p:spPr>
          <a:xfrm flipV="1">
            <a:off x="12700" y="719138"/>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 name="圆角矩形 1"/>
          <p:cNvSpPr/>
          <p:nvPr/>
        </p:nvSpPr>
        <p:spPr>
          <a:xfrm>
            <a:off x="3754438" y="1516063"/>
            <a:ext cx="1633538" cy="4348163"/>
          </a:xfrm>
          <a:prstGeom prst="roundRect">
            <a:avLst/>
          </a:prstGeom>
          <a:gradFill>
            <a:gsLst>
              <a:gs pos="0">
                <a:schemeClr val="accent1">
                  <a:lumMod val="110000"/>
                  <a:satMod val="105000"/>
                  <a:tint val="67000"/>
                  <a:alpha val="100000"/>
                </a:schemeClr>
              </a:gs>
              <a:gs pos="50000">
                <a:schemeClr val="accent1">
                  <a:lumMod val="105000"/>
                  <a:satMod val="103000"/>
                  <a:tint val="73000"/>
                </a:schemeClr>
              </a:gs>
              <a:gs pos="100000">
                <a:schemeClr val="accent1">
                  <a:lumMod val="105000"/>
                  <a:satMod val="109000"/>
                  <a:tint val="81000"/>
                </a:schemeClr>
              </a:gs>
            </a:gsLst>
          </a:gradFill>
          <a:ln w="28575" cmpd="sng">
            <a:solidFill>
              <a:schemeClr val="accent1">
                <a:shade val="50000"/>
              </a:schemeClr>
            </a:solidFill>
            <a:prstDash val="solid"/>
          </a:ln>
        </p:spPr>
        <p:style>
          <a:lnRef idx="1">
            <a:schemeClr val="accent1"/>
          </a:lnRef>
          <a:fillRef idx="2">
            <a:schemeClr val="accent1"/>
          </a:fillRef>
          <a:effectRef idx="1">
            <a:schemeClr val="accent1"/>
          </a:effectRef>
          <a:fontRef idx="minor">
            <a:schemeClr val="dk1"/>
          </a:fontRef>
        </p:style>
        <p:txBody>
          <a:bodyPr rtlCol="0" anchor="ctr"/>
          <a:p>
            <a:pPr algn="ctr" fontAlgn="base"/>
            <a:endParaRPr lang="zh-CN" altLang="en-US" strike="noStrike" noProof="1"/>
          </a:p>
        </p:txBody>
      </p:sp>
      <p:sp>
        <p:nvSpPr>
          <p:cNvPr id="6" name="矩形 5"/>
          <p:cNvSpPr/>
          <p:nvPr/>
        </p:nvSpPr>
        <p:spPr>
          <a:xfrm>
            <a:off x="3873500" y="4300538"/>
            <a:ext cx="1397000" cy="425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ECN</a:t>
            </a:r>
            <a:endParaRPr lang="en-US" altLang="zh-CN" strike="noStrike" noProof="1"/>
          </a:p>
        </p:txBody>
      </p:sp>
      <p:sp>
        <p:nvSpPr>
          <p:cNvPr id="8" name="矩形 7"/>
          <p:cNvSpPr/>
          <p:nvPr/>
        </p:nvSpPr>
        <p:spPr>
          <a:xfrm>
            <a:off x="3873500" y="5254625"/>
            <a:ext cx="1397000" cy="4254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non-ECN</a:t>
            </a:r>
            <a:endParaRPr lang="en-US" altLang="zh-CN" strike="noStrike" noProof="1"/>
          </a:p>
        </p:txBody>
      </p:sp>
      <p:sp>
        <p:nvSpPr>
          <p:cNvPr id="10" name="矩形 9"/>
          <p:cNvSpPr/>
          <p:nvPr/>
        </p:nvSpPr>
        <p:spPr>
          <a:xfrm>
            <a:off x="3873500" y="4784725"/>
            <a:ext cx="1397000" cy="4254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non-ECN</a:t>
            </a:r>
            <a:endParaRPr lang="en-US" altLang="zh-CN" strike="noStrike" noProof="1"/>
          </a:p>
        </p:txBody>
      </p:sp>
      <p:sp>
        <p:nvSpPr>
          <p:cNvPr id="11" name="矩形 10"/>
          <p:cNvSpPr/>
          <p:nvPr/>
        </p:nvSpPr>
        <p:spPr>
          <a:xfrm>
            <a:off x="3873500" y="3811588"/>
            <a:ext cx="1397000" cy="425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ECN</a:t>
            </a:r>
            <a:endParaRPr lang="en-US" altLang="zh-CN" strike="noStrike" noProof="1"/>
          </a:p>
        </p:txBody>
      </p:sp>
      <p:sp>
        <p:nvSpPr>
          <p:cNvPr id="12" name="矩形 11"/>
          <p:cNvSpPr/>
          <p:nvPr/>
        </p:nvSpPr>
        <p:spPr>
          <a:xfrm>
            <a:off x="3873500" y="3336925"/>
            <a:ext cx="1397000" cy="4254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non-ECN</a:t>
            </a:r>
            <a:endParaRPr lang="en-US" altLang="zh-CN" strike="noStrike" noProof="1"/>
          </a:p>
        </p:txBody>
      </p:sp>
      <p:cxnSp>
        <p:nvCxnSpPr>
          <p:cNvPr id="13" name="直接连接符 12"/>
          <p:cNvCxnSpPr/>
          <p:nvPr/>
        </p:nvCxnSpPr>
        <p:spPr>
          <a:xfrm>
            <a:off x="3581400" y="3273425"/>
            <a:ext cx="1943100" cy="0"/>
          </a:xfrm>
          <a:prstGeom prst="line">
            <a:avLst/>
          </a:prstGeom>
          <a:ln w="635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873500" y="2765425"/>
            <a:ext cx="1397000" cy="425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ECN+CE</a:t>
            </a:r>
            <a:endParaRPr lang="en-US" altLang="zh-CN" strike="noStrike" noProof="1"/>
          </a:p>
        </p:txBody>
      </p:sp>
      <p:sp>
        <p:nvSpPr>
          <p:cNvPr id="15" name="矩形 14"/>
          <p:cNvSpPr/>
          <p:nvPr/>
        </p:nvSpPr>
        <p:spPr>
          <a:xfrm>
            <a:off x="3876675" y="2281238"/>
            <a:ext cx="1397000" cy="425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ECN+CE</a:t>
            </a:r>
            <a:endParaRPr lang="en-US" altLang="zh-CN" strike="noStrike" noProof="1"/>
          </a:p>
        </p:txBody>
      </p:sp>
      <p:sp>
        <p:nvSpPr>
          <p:cNvPr id="20" name="文本框 19"/>
          <p:cNvSpPr txBox="1"/>
          <p:nvPr/>
        </p:nvSpPr>
        <p:spPr>
          <a:xfrm>
            <a:off x="1825625" y="2951163"/>
            <a:ext cx="1635125" cy="644525"/>
          </a:xfrm>
          <a:prstGeom prst="rect">
            <a:avLst/>
          </a:prstGeom>
          <a:noFill/>
          <a:ln w="9525">
            <a:noFill/>
          </a:ln>
        </p:spPr>
        <p:txBody>
          <a:bodyPr wrap="square" anchor="t">
            <a:spAutoFit/>
          </a:bodyPr>
          <a:p>
            <a:r>
              <a:rPr lang="en-US" altLang="zh-CN" sz="1200" b="1" i="1">
                <a:latin typeface="Arial" panose="020B0604020202020204" pitchFamily="34" charset="0"/>
                <a:ea typeface="宋体" panose="02010600030101010101" pitchFamily="2" charset="-122"/>
              </a:rPr>
              <a:t>DCTCP(RED_min )</a:t>
            </a:r>
            <a:r>
              <a:rPr lang="en-US" altLang="zh-CN" sz="1200" b="1">
                <a:latin typeface="Arial" panose="020B0604020202020204" pitchFamily="34" charset="0"/>
                <a:ea typeface="宋体" panose="02010600030101010101" pitchFamily="2" charset="-122"/>
              </a:rPr>
              <a:t>= </a:t>
            </a:r>
            <a:endParaRPr lang="en-US" altLang="zh-CN" sz="1200" b="1">
              <a:latin typeface="Arial" panose="020B0604020202020204" pitchFamily="34" charset="0"/>
              <a:ea typeface="宋体" panose="02010600030101010101" pitchFamily="2" charset="-122"/>
            </a:endParaRPr>
          </a:p>
          <a:p>
            <a:r>
              <a:rPr lang="en-US" altLang="zh-CN" sz="1200" b="1" i="1">
                <a:latin typeface="Arial" panose="020B0604020202020204" pitchFamily="34" charset="0"/>
                <a:ea typeface="宋体" panose="02010600030101010101" pitchFamily="2" charset="-122"/>
              </a:rPr>
              <a:t>DCTCP(RED_max)</a:t>
            </a:r>
            <a:r>
              <a:rPr lang="en-US" altLang="zh-CN" sz="1200" b="1">
                <a:latin typeface="Arial" panose="020B0604020202020204" pitchFamily="34" charset="0"/>
                <a:ea typeface="宋体" panose="02010600030101010101" pitchFamily="2" charset="-122"/>
              </a:rPr>
              <a:t>= </a:t>
            </a:r>
            <a:endParaRPr lang="en-US" altLang="zh-CN" sz="1200" b="1">
              <a:latin typeface="Arial" panose="020B0604020202020204" pitchFamily="34" charset="0"/>
              <a:ea typeface="宋体" panose="02010600030101010101" pitchFamily="2" charset="-122"/>
            </a:endParaRPr>
          </a:p>
          <a:p>
            <a:r>
              <a:rPr lang="en-US" altLang="zh-CN" sz="1200" b="1" i="1">
                <a:latin typeface="Arial" panose="020B0604020202020204" pitchFamily="34" charset="0"/>
                <a:ea typeface="宋体" panose="02010600030101010101" pitchFamily="2" charset="-122"/>
              </a:rPr>
              <a:t>DCTCP_K</a:t>
            </a:r>
            <a:endParaRPr lang="en-US" altLang="zh-CN" sz="1200" b="1" i="1">
              <a:latin typeface="Arial" panose="020B0604020202020204" pitchFamily="34" charset="0"/>
              <a:ea typeface="宋体" panose="02010600030101010101" pitchFamily="2" charset="-122"/>
            </a:endParaRPr>
          </a:p>
        </p:txBody>
      </p:sp>
      <p:sp>
        <p:nvSpPr>
          <p:cNvPr id="24" name="文本框 23"/>
          <p:cNvSpPr txBox="1"/>
          <p:nvPr/>
        </p:nvSpPr>
        <p:spPr>
          <a:xfrm>
            <a:off x="5754688" y="4130675"/>
            <a:ext cx="1393825" cy="276225"/>
          </a:xfrm>
          <a:prstGeom prst="rect">
            <a:avLst/>
          </a:prstGeom>
          <a:noFill/>
          <a:ln w="9525">
            <a:noFill/>
          </a:ln>
        </p:spPr>
        <p:txBody>
          <a:bodyPr wrap="square" anchor="t">
            <a:spAutoFit/>
          </a:bodyPr>
          <a:p>
            <a:r>
              <a:rPr lang="en-US" altLang="zh-CN" sz="1200" b="1" i="1">
                <a:latin typeface="Arial" panose="020B0604020202020204" pitchFamily="34" charset="0"/>
                <a:ea typeface="宋体" panose="02010600030101010101" pitchFamily="2" charset="-122"/>
              </a:rPr>
              <a:t>CUBIC(RED_min)</a:t>
            </a:r>
            <a:endParaRPr lang="en-US" altLang="zh-CN" sz="1200" b="1" i="1">
              <a:latin typeface="Arial" panose="020B0604020202020204" pitchFamily="34" charset="0"/>
              <a:ea typeface="宋体" panose="02010600030101010101" pitchFamily="2" charset="-122"/>
            </a:endParaRPr>
          </a:p>
        </p:txBody>
      </p:sp>
      <p:sp>
        <p:nvSpPr>
          <p:cNvPr id="16" name="标题 1"/>
          <p:cNvSpPr>
            <a:spLocks noGrp="1"/>
          </p:cNvSpPr>
          <p:nvPr/>
        </p:nvSpPr>
        <p:spPr>
          <a:xfrm>
            <a:off x="25400" y="824864"/>
            <a:ext cx="2310125" cy="201930"/>
          </a:xfrm>
          <a:prstGeom prst="rect">
            <a:avLst/>
          </a:prstGeom>
          <a:noFill/>
          <a:ln w="9525">
            <a:noFill/>
          </a:ln>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eaLnBrk="1" fontAlgn="base" hangingPunct="1"/>
            <a:r>
              <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rPr>
              <a:t>Possible remedies</a:t>
            </a:r>
            <a:endPar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sp>
        <p:nvSpPr>
          <p:cNvPr id="9" name="Rectangle 6"/>
          <p:cNvSpPr>
            <a:spLocks noChangeArrowheads="1"/>
          </p:cNvSpPr>
          <p:nvPr/>
        </p:nvSpPr>
        <p:spPr bwMode="auto">
          <a:xfrm>
            <a:off x="3032125" y="6059488"/>
            <a:ext cx="3089275" cy="522288"/>
          </a:xfrm>
          <a:prstGeom prst="rect">
            <a:avLst/>
          </a:prstGeom>
          <a:noFill/>
          <a:ln w="9525">
            <a:noFill/>
            <a:miter lim="800000"/>
          </a:ln>
          <a:effectLst/>
        </p:spPr>
        <p:txBody>
          <a:bodyPr wrap="square">
            <a:spAutoFit/>
          </a:bodyPr>
          <a:p>
            <a:pPr algn="l" fontAlgn="auto">
              <a:defRPr/>
            </a:pPr>
            <a:r>
              <a:rPr kumimoji="1" lang="en-US" altLang="zh-CN" sz="28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cs typeface="+mn-cs"/>
                <a:sym typeface="+mn-ea"/>
              </a:rPr>
              <a:t>WRED mitigating</a:t>
            </a:r>
            <a:endParaRPr kumimoji="1" lang="en-US" altLang="zh-CN" sz="28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sym typeface="+mn-ea"/>
            </a:endParaRPr>
          </a:p>
        </p:txBody>
      </p:sp>
      <p:cxnSp>
        <p:nvCxnSpPr>
          <p:cNvPr id="7" name="直接连接符 6"/>
          <p:cNvCxnSpPr/>
          <p:nvPr/>
        </p:nvCxnSpPr>
        <p:spPr>
          <a:xfrm>
            <a:off x="3556000" y="4268788"/>
            <a:ext cx="1943100" cy="0"/>
          </a:xfrm>
          <a:prstGeom prst="line">
            <a:avLst/>
          </a:prstGeom>
          <a:ln w="6350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609975" y="2243138"/>
            <a:ext cx="1943100" cy="0"/>
          </a:xfrm>
          <a:prstGeom prst="line">
            <a:avLst/>
          </a:prstGeom>
          <a:ln w="63500" cap="rnd">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756275" y="2105025"/>
            <a:ext cx="1435100" cy="276225"/>
          </a:xfrm>
          <a:prstGeom prst="rect">
            <a:avLst/>
          </a:prstGeom>
          <a:noFill/>
          <a:ln w="9525">
            <a:noFill/>
          </a:ln>
        </p:spPr>
        <p:txBody>
          <a:bodyPr wrap="square" anchor="t">
            <a:spAutoFit/>
          </a:bodyPr>
          <a:p>
            <a:r>
              <a:rPr lang="en-US" altLang="zh-CN" sz="1200" b="1" i="1">
                <a:latin typeface="Arial" panose="020B0604020202020204" pitchFamily="34" charset="0"/>
                <a:ea typeface="宋体" panose="02010600030101010101" pitchFamily="2" charset="-122"/>
              </a:rPr>
              <a:t>CUBIC(RED_max)</a:t>
            </a:r>
            <a:endParaRPr lang="en-US" altLang="zh-CN" sz="1200" b="1" i="1">
              <a:latin typeface="Arial" panose="020B0604020202020204" pitchFamily="34" charset="0"/>
              <a:ea typeface="宋体" panose="02010600030101010101" pitchFamily="2" charset="-122"/>
            </a:endParaRPr>
          </a:p>
        </p:txBody>
      </p:sp>
      <p:sp>
        <p:nvSpPr>
          <p:cNvPr id="19" name="右大括号 18"/>
          <p:cNvSpPr/>
          <p:nvPr/>
        </p:nvSpPr>
        <p:spPr>
          <a:xfrm>
            <a:off x="5607050" y="827088"/>
            <a:ext cx="293688" cy="1416050"/>
          </a:xfrm>
          <a:prstGeom prst="rightBrace">
            <a:avLst/>
          </a:prstGeom>
          <a:ln w="28575" cmpd="sng">
            <a:solidFill>
              <a:schemeClr val="accent6"/>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29" name="文本框 28"/>
          <p:cNvSpPr txBox="1"/>
          <p:nvPr/>
        </p:nvSpPr>
        <p:spPr>
          <a:xfrm>
            <a:off x="6034088" y="1397000"/>
            <a:ext cx="2189163" cy="276225"/>
          </a:xfrm>
          <a:prstGeom prst="rect">
            <a:avLst/>
          </a:prstGeom>
          <a:noFill/>
          <a:ln w="9525">
            <a:noFill/>
          </a:ln>
        </p:spPr>
        <p:txBody>
          <a:bodyPr wrap="square" anchor="t">
            <a:spAutoFit/>
          </a:bodyPr>
          <a:p>
            <a:r>
              <a:rPr lang="en-US" altLang="zh-CN" sz="1200" b="1" noProof="1">
                <a:solidFill>
                  <a:schemeClr val="accent6"/>
                </a:solidFill>
                <a:latin typeface="Arial" panose="020B0604020202020204" pitchFamily="34" charset="0"/>
                <a:ea typeface="宋体" panose="02010600030101010101" pitchFamily="2" charset="-122"/>
                <a:cs typeface="+mn-cs"/>
              </a:rPr>
              <a:t>All CUBIC packets dropped</a:t>
            </a:r>
            <a:endParaRPr lang="en-US" altLang="zh-CN" sz="1200" b="1" noProof="1">
              <a:solidFill>
                <a:schemeClr val="accent6"/>
              </a:solidFill>
              <a:latin typeface="Arial" panose="020B0604020202020204" pitchFamily="34" charset="0"/>
              <a:ea typeface="宋体" panose="02010600030101010101" pitchFamily="2" charset="-122"/>
            </a:endParaRPr>
          </a:p>
        </p:txBody>
      </p:sp>
      <p:sp>
        <p:nvSpPr>
          <p:cNvPr id="30" name="右大括号 29"/>
          <p:cNvSpPr/>
          <p:nvPr/>
        </p:nvSpPr>
        <p:spPr>
          <a:xfrm>
            <a:off x="5607050" y="2244725"/>
            <a:ext cx="293688" cy="2024063"/>
          </a:xfrm>
          <a:prstGeom prst="rightBrace">
            <a:avLst/>
          </a:prstGeom>
          <a:ln w="28575" cmpd="sng">
            <a:solidFill>
              <a:schemeClr val="accent6"/>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31" name="右大括号 30"/>
          <p:cNvSpPr/>
          <p:nvPr/>
        </p:nvSpPr>
        <p:spPr>
          <a:xfrm>
            <a:off x="5607050" y="4268788"/>
            <a:ext cx="293688" cy="1597025"/>
          </a:xfrm>
          <a:prstGeom prst="rightBrace">
            <a:avLst/>
          </a:prstGeom>
          <a:ln w="28575" cmpd="sng">
            <a:solidFill>
              <a:schemeClr val="accent6"/>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32" name="文本框 31"/>
          <p:cNvSpPr txBox="1"/>
          <p:nvPr/>
        </p:nvSpPr>
        <p:spPr>
          <a:xfrm>
            <a:off x="5997575" y="3025775"/>
            <a:ext cx="1617663" cy="460375"/>
          </a:xfrm>
          <a:prstGeom prst="rect">
            <a:avLst/>
          </a:prstGeom>
          <a:noFill/>
          <a:ln w="9525">
            <a:noFill/>
          </a:ln>
        </p:spPr>
        <p:txBody>
          <a:bodyPr wrap="square" anchor="t">
            <a:spAutoFit/>
          </a:bodyPr>
          <a:p>
            <a:r>
              <a:rPr lang="en-US" altLang="zh-CN" sz="1200" b="1" noProof="1">
                <a:solidFill>
                  <a:schemeClr val="accent6"/>
                </a:solidFill>
                <a:latin typeface="Arial" panose="020B0604020202020204" pitchFamily="34" charset="0"/>
                <a:ea typeface="宋体" panose="02010600030101010101" pitchFamily="2" charset="-122"/>
                <a:cs typeface="+mn-cs"/>
              </a:rPr>
              <a:t>CUBIC packets are selectively dropped</a:t>
            </a:r>
            <a:endParaRPr lang="en-US" altLang="zh-CN" sz="1200" b="1" noProof="1">
              <a:solidFill>
                <a:schemeClr val="accent6"/>
              </a:solidFill>
              <a:latin typeface="Arial" panose="020B0604020202020204" pitchFamily="34" charset="0"/>
              <a:ea typeface="宋体" panose="02010600030101010101" pitchFamily="2" charset="-122"/>
            </a:endParaRPr>
          </a:p>
        </p:txBody>
      </p:sp>
      <p:sp>
        <p:nvSpPr>
          <p:cNvPr id="33" name="文本框 32"/>
          <p:cNvSpPr txBox="1"/>
          <p:nvPr/>
        </p:nvSpPr>
        <p:spPr>
          <a:xfrm>
            <a:off x="6034088" y="4929188"/>
            <a:ext cx="2147888" cy="276225"/>
          </a:xfrm>
          <a:prstGeom prst="rect">
            <a:avLst/>
          </a:prstGeom>
          <a:noFill/>
          <a:ln w="9525">
            <a:noFill/>
          </a:ln>
        </p:spPr>
        <p:txBody>
          <a:bodyPr wrap="square" anchor="t">
            <a:spAutoFit/>
          </a:bodyPr>
          <a:p>
            <a:r>
              <a:rPr lang="en-US" altLang="zh-CN" sz="1200" b="1" noProof="1">
                <a:solidFill>
                  <a:schemeClr val="accent6"/>
                </a:solidFill>
                <a:latin typeface="Arial" panose="020B0604020202020204" pitchFamily="34" charset="0"/>
                <a:ea typeface="宋体" panose="02010600030101010101" pitchFamily="2" charset="-122"/>
                <a:cs typeface="+mn-cs"/>
              </a:rPr>
              <a:t>All CUBIC packets queued</a:t>
            </a:r>
            <a:endParaRPr lang="en-US" altLang="zh-CN" sz="1200" b="1" noProof="1">
              <a:solidFill>
                <a:schemeClr val="accent6"/>
              </a:solidFill>
              <a:latin typeface="Arial" panose="020B0604020202020204" pitchFamily="34" charset="0"/>
              <a:ea typeface="宋体" panose="02010600030101010101" pitchFamily="2" charset="-122"/>
            </a:endParaRPr>
          </a:p>
        </p:txBody>
      </p:sp>
      <p:sp>
        <p:nvSpPr>
          <p:cNvPr id="34" name="左大括号 33"/>
          <p:cNvSpPr/>
          <p:nvPr/>
        </p:nvSpPr>
        <p:spPr>
          <a:xfrm>
            <a:off x="3381375" y="1516063"/>
            <a:ext cx="153988" cy="1757363"/>
          </a:xfrm>
          <a:prstGeom prst="lef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35" name="左大括号 34"/>
          <p:cNvSpPr/>
          <p:nvPr/>
        </p:nvSpPr>
        <p:spPr>
          <a:xfrm>
            <a:off x="3381375" y="3273425"/>
            <a:ext cx="153988" cy="2592388"/>
          </a:xfrm>
          <a:prstGeom prst="lef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36" name="文本框 35"/>
          <p:cNvSpPr txBox="1"/>
          <p:nvPr/>
        </p:nvSpPr>
        <p:spPr>
          <a:xfrm>
            <a:off x="1168400" y="4432300"/>
            <a:ext cx="2141538" cy="274638"/>
          </a:xfrm>
          <a:prstGeom prst="rect">
            <a:avLst/>
          </a:prstGeom>
          <a:noFill/>
          <a:ln w="9525">
            <a:noFill/>
          </a:ln>
        </p:spPr>
        <p:txBody>
          <a:bodyPr wrap="square" anchor="t">
            <a:spAutoFit/>
          </a:bodyPr>
          <a:p>
            <a:r>
              <a:rPr lang="en-US" altLang="zh-CN" sz="1200" b="1">
                <a:solidFill>
                  <a:schemeClr val="accent2"/>
                </a:solidFill>
                <a:latin typeface="Arial" panose="020B0604020202020204" pitchFamily="34" charset="0"/>
                <a:ea typeface="宋体" panose="02010600030101010101" pitchFamily="2" charset="-122"/>
              </a:rPr>
              <a:t>All DCTCP packets queued</a:t>
            </a:r>
            <a:endParaRPr lang="en-US" altLang="zh-CN" sz="1200" b="1">
              <a:solidFill>
                <a:schemeClr val="accent2"/>
              </a:solidFill>
              <a:latin typeface="Arial" panose="020B0604020202020204" pitchFamily="34" charset="0"/>
              <a:ea typeface="宋体" panose="02010600030101010101" pitchFamily="2" charset="-122"/>
            </a:endParaRPr>
          </a:p>
        </p:txBody>
      </p:sp>
      <p:sp>
        <p:nvSpPr>
          <p:cNvPr id="37" name="文本框 36"/>
          <p:cNvSpPr txBox="1"/>
          <p:nvPr/>
        </p:nvSpPr>
        <p:spPr>
          <a:xfrm>
            <a:off x="1200150" y="2257425"/>
            <a:ext cx="2133600" cy="274638"/>
          </a:xfrm>
          <a:prstGeom prst="rect">
            <a:avLst/>
          </a:prstGeom>
          <a:noFill/>
          <a:ln w="9525">
            <a:noFill/>
          </a:ln>
        </p:spPr>
        <p:txBody>
          <a:bodyPr wrap="square" anchor="t">
            <a:spAutoFit/>
          </a:bodyPr>
          <a:p>
            <a:r>
              <a:rPr lang="en-US" altLang="zh-CN" sz="1200" b="1">
                <a:solidFill>
                  <a:schemeClr val="accent2"/>
                </a:solidFill>
                <a:latin typeface="Arial" panose="020B0604020202020204" pitchFamily="34" charset="0"/>
                <a:ea typeface="宋体" panose="02010600030101010101" pitchFamily="2" charset="-122"/>
              </a:rPr>
              <a:t>All DCTCP packets marked</a:t>
            </a:r>
            <a:endParaRPr lang="en-US" altLang="zh-CN" sz="1200" b="1">
              <a:solidFill>
                <a:schemeClr val="accent2"/>
              </a:solidFill>
              <a:latin typeface="Arial" panose="020B0604020202020204" pitchFamily="34" charset="0"/>
              <a:ea typeface="宋体" panose="02010600030101010101" pitchFamily="2" charset="-122"/>
            </a:endParaRPr>
          </a:p>
        </p:txBody>
      </p:sp>
      <p:sp>
        <p:nvSpPr>
          <p:cNvPr id="38" name="左大括号 37"/>
          <p:cNvSpPr/>
          <p:nvPr/>
        </p:nvSpPr>
        <p:spPr>
          <a:xfrm>
            <a:off x="3381375" y="827088"/>
            <a:ext cx="153988" cy="688975"/>
          </a:xfrm>
          <a:prstGeom prst="lef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39" name="文本框 38"/>
          <p:cNvSpPr txBox="1"/>
          <p:nvPr/>
        </p:nvSpPr>
        <p:spPr>
          <a:xfrm>
            <a:off x="1109663" y="1033463"/>
            <a:ext cx="2217737" cy="276225"/>
          </a:xfrm>
          <a:prstGeom prst="rect">
            <a:avLst/>
          </a:prstGeom>
          <a:noFill/>
          <a:ln w="9525">
            <a:noFill/>
          </a:ln>
        </p:spPr>
        <p:txBody>
          <a:bodyPr wrap="square" anchor="t">
            <a:spAutoFit/>
          </a:bodyPr>
          <a:p>
            <a:r>
              <a:rPr lang="en-US" altLang="zh-CN" sz="1200" b="1">
                <a:solidFill>
                  <a:schemeClr val="accent2"/>
                </a:solidFill>
                <a:latin typeface="Arial" panose="020B0604020202020204" pitchFamily="34" charset="0"/>
                <a:ea typeface="宋体" panose="02010600030101010101" pitchFamily="2" charset="-122"/>
              </a:rPr>
              <a:t>All DCTCP packets dropped</a:t>
            </a:r>
            <a:endParaRPr lang="en-US" altLang="zh-CN" sz="1200" b="1">
              <a:solidFill>
                <a:schemeClr val="accent2"/>
              </a:solidFill>
              <a:latin typeface="Arial" panose="020B0604020202020204" pitchFamily="34" charset="0"/>
              <a:ea typeface="宋体" panose="02010600030101010101" pitchFamily="2"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2"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in)">
                                      <p:cBhvr>
                                        <p:cTn id="13" dur="2000"/>
                                        <p:tgtEl>
                                          <p:spTgt spid="2"/>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ox(in)">
                                      <p:cBhvr>
                                        <p:cTn id="16" dur="2000"/>
                                        <p:tgtEl>
                                          <p:spTgt spid="15"/>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ox(in)">
                                      <p:cBhvr>
                                        <p:cTn id="19" dur="2000"/>
                                        <p:tgtEl>
                                          <p:spTgt spid="14"/>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ox(in)">
                                      <p:cBhvr>
                                        <p:cTn id="22" dur="2000"/>
                                        <p:tgtEl>
                                          <p:spTgt spid="12"/>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ox(in)">
                                      <p:cBhvr>
                                        <p:cTn id="25" dur="2000"/>
                                        <p:tgtEl>
                                          <p:spTgt spid="11"/>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ox(in)">
                                      <p:cBhvr>
                                        <p:cTn id="28" dur="2000"/>
                                        <p:tgtEl>
                                          <p:spTgt spid="6"/>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ox(in)">
                                      <p:cBhvr>
                                        <p:cTn id="31" dur="2000"/>
                                        <p:tgtEl>
                                          <p:spTgt spid="10"/>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ox(in)">
                                      <p:cBhvr>
                                        <p:cTn id="34" dur="20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additive="base">
                                        <p:cTn id="39" dur="500" fill="hold"/>
                                        <p:tgtEl>
                                          <p:spTgt spid="39"/>
                                        </p:tgtEl>
                                        <p:attrNameLst>
                                          <p:attrName>ppt_x</p:attrName>
                                        </p:attrNameLst>
                                      </p:cBhvr>
                                      <p:tavLst>
                                        <p:tav tm="0">
                                          <p:val>
                                            <p:strVal val="#ppt_x"/>
                                          </p:val>
                                        </p:tav>
                                        <p:tav tm="100000">
                                          <p:val>
                                            <p:strVal val="#ppt_x"/>
                                          </p:val>
                                        </p:tav>
                                      </p:tavLst>
                                    </p:anim>
                                    <p:anim calcmode="lin" valueType="num">
                                      <p:cBhvr additive="base">
                                        <p:cTn id="40" dur="500" fill="hold"/>
                                        <p:tgtEl>
                                          <p:spTgt spid="3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ppt_x"/>
                                          </p:val>
                                        </p:tav>
                                        <p:tav tm="100000">
                                          <p:val>
                                            <p:strVal val="#ppt_x"/>
                                          </p:val>
                                        </p:tav>
                                      </p:tavLst>
                                    </p:anim>
                                    <p:anim calcmode="lin" valueType="num">
                                      <p:cBhvr additive="base">
                                        <p:cTn id="44" dur="500" fill="hold"/>
                                        <p:tgtEl>
                                          <p:spTgt spid="3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ppt_x"/>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500" fill="hold"/>
                                        <p:tgtEl>
                                          <p:spTgt spid="37"/>
                                        </p:tgtEl>
                                        <p:attrNameLst>
                                          <p:attrName>ppt_x</p:attrName>
                                        </p:attrNameLst>
                                      </p:cBhvr>
                                      <p:tavLst>
                                        <p:tav tm="0">
                                          <p:val>
                                            <p:strVal val="#ppt_x"/>
                                          </p:val>
                                        </p:tav>
                                        <p:tav tm="100000">
                                          <p:val>
                                            <p:strVal val="#ppt_x"/>
                                          </p:val>
                                        </p:tav>
                                      </p:tavLst>
                                    </p:anim>
                                    <p:anim calcmode="lin" valueType="num">
                                      <p:cBhvr additive="base">
                                        <p:cTn id="52" dur="500" fill="hold"/>
                                        <p:tgtEl>
                                          <p:spTgt spid="3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ppt_x"/>
                                          </p:val>
                                        </p:tav>
                                        <p:tav tm="100000">
                                          <p:val>
                                            <p:strVal val="#ppt_x"/>
                                          </p:val>
                                        </p:tav>
                                      </p:tavLst>
                                    </p:anim>
                                    <p:anim calcmode="lin" valueType="num">
                                      <p:cBhvr additive="base">
                                        <p:cTn id="60" dur="500" fill="hold"/>
                                        <p:tgtEl>
                                          <p:spTgt spid="3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500" fill="hold"/>
                                        <p:tgtEl>
                                          <p:spTgt spid="35"/>
                                        </p:tgtEl>
                                        <p:attrNameLst>
                                          <p:attrName>ppt_x</p:attrName>
                                        </p:attrNameLst>
                                      </p:cBhvr>
                                      <p:tavLst>
                                        <p:tav tm="0">
                                          <p:val>
                                            <p:strVal val="#ppt_x"/>
                                          </p:val>
                                        </p:tav>
                                        <p:tav tm="100000">
                                          <p:val>
                                            <p:strVal val="#ppt_x"/>
                                          </p:val>
                                        </p:tav>
                                      </p:tavLst>
                                    </p:anim>
                                    <p:anim calcmode="lin" valueType="num">
                                      <p:cBhvr additive="base">
                                        <p:cTn id="64" dur="500" fill="hold"/>
                                        <p:tgtEl>
                                          <p:spTgt spid="35"/>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ppt_x"/>
                                          </p:val>
                                        </p:tav>
                                        <p:tav tm="100000">
                                          <p:val>
                                            <p:strVal val="#ppt_x"/>
                                          </p:val>
                                        </p:tav>
                                      </p:tavLst>
                                    </p:anim>
                                    <p:anim calcmode="lin" valueType="num">
                                      <p:cBhvr additive="base">
                                        <p:cTn id="6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ppt_x"/>
                                          </p:val>
                                        </p:tav>
                                        <p:tav tm="100000">
                                          <p:val>
                                            <p:strVal val="#ppt_x"/>
                                          </p:val>
                                        </p:tav>
                                      </p:tavLst>
                                    </p:anim>
                                    <p:anim calcmode="lin" valueType="num">
                                      <p:cBhvr additive="base">
                                        <p:cTn id="74" dur="500" fill="hold"/>
                                        <p:tgtEl>
                                          <p:spTgt spid="17"/>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additive="base">
                                        <p:cTn id="77" dur="500" fill="hold"/>
                                        <p:tgtEl>
                                          <p:spTgt spid="19"/>
                                        </p:tgtEl>
                                        <p:attrNameLst>
                                          <p:attrName>ppt_x</p:attrName>
                                        </p:attrNameLst>
                                      </p:cBhvr>
                                      <p:tavLst>
                                        <p:tav tm="0">
                                          <p:val>
                                            <p:strVal val="#ppt_x"/>
                                          </p:val>
                                        </p:tav>
                                        <p:tav tm="100000">
                                          <p:val>
                                            <p:strVal val="#ppt_x"/>
                                          </p:val>
                                        </p:tav>
                                      </p:tavLst>
                                    </p:anim>
                                    <p:anim calcmode="lin" valueType="num">
                                      <p:cBhvr additive="base">
                                        <p:cTn id="78" dur="500" fill="hold"/>
                                        <p:tgtEl>
                                          <p:spTgt spid="19"/>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 calcmode="lin" valueType="num">
                                      <p:cBhvr additive="base">
                                        <p:cTn id="81" dur="500" fill="hold"/>
                                        <p:tgtEl>
                                          <p:spTgt spid="29"/>
                                        </p:tgtEl>
                                        <p:attrNameLst>
                                          <p:attrName>ppt_x</p:attrName>
                                        </p:attrNameLst>
                                      </p:cBhvr>
                                      <p:tavLst>
                                        <p:tav tm="0">
                                          <p:val>
                                            <p:strVal val="#ppt_x"/>
                                          </p:val>
                                        </p:tav>
                                        <p:tav tm="100000">
                                          <p:val>
                                            <p:strVal val="#ppt_x"/>
                                          </p:val>
                                        </p:tav>
                                      </p:tavLst>
                                    </p:anim>
                                    <p:anim calcmode="lin" valueType="num">
                                      <p:cBhvr additive="base">
                                        <p:cTn id="82" dur="500" fill="hold"/>
                                        <p:tgtEl>
                                          <p:spTgt spid="29"/>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8"/>
                                        </p:tgtEl>
                                        <p:attrNameLst>
                                          <p:attrName>style.visibility</p:attrName>
                                        </p:attrNameLst>
                                      </p:cBhvr>
                                      <p:to>
                                        <p:strVal val="visible"/>
                                      </p:to>
                                    </p:set>
                                    <p:anim calcmode="lin" valueType="num">
                                      <p:cBhvr additive="base">
                                        <p:cTn id="85" dur="500" fill="hold"/>
                                        <p:tgtEl>
                                          <p:spTgt spid="18"/>
                                        </p:tgtEl>
                                        <p:attrNameLst>
                                          <p:attrName>ppt_x</p:attrName>
                                        </p:attrNameLst>
                                      </p:cBhvr>
                                      <p:tavLst>
                                        <p:tav tm="0">
                                          <p:val>
                                            <p:strVal val="#ppt_x"/>
                                          </p:val>
                                        </p:tav>
                                        <p:tav tm="100000">
                                          <p:val>
                                            <p:strVal val="#ppt_x"/>
                                          </p:val>
                                        </p:tav>
                                      </p:tavLst>
                                    </p:anim>
                                    <p:anim calcmode="lin" valueType="num">
                                      <p:cBhvr additive="base">
                                        <p:cTn id="86" dur="500" fill="hold"/>
                                        <p:tgtEl>
                                          <p:spTgt spid="18"/>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 calcmode="lin" valueType="num">
                                      <p:cBhvr additive="base">
                                        <p:cTn id="89" dur="500" fill="hold"/>
                                        <p:tgtEl>
                                          <p:spTgt spid="32"/>
                                        </p:tgtEl>
                                        <p:attrNameLst>
                                          <p:attrName>ppt_x</p:attrName>
                                        </p:attrNameLst>
                                      </p:cBhvr>
                                      <p:tavLst>
                                        <p:tav tm="0">
                                          <p:val>
                                            <p:strVal val="#ppt_x"/>
                                          </p:val>
                                        </p:tav>
                                        <p:tav tm="100000">
                                          <p:val>
                                            <p:strVal val="#ppt_x"/>
                                          </p:val>
                                        </p:tav>
                                      </p:tavLst>
                                    </p:anim>
                                    <p:anim calcmode="lin" valueType="num">
                                      <p:cBhvr additive="base">
                                        <p:cTn id="90" dur="500" fill="hold"/>
                                        <p:tgtEl>
                                          <p:spTgt spid="32"/>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30"/>
                                        </p:tgtEl>
                                        <p:attrNameLst>
                                          <p:attrName>style.visibility</p:attrName>
                                        </p:attrNameLst>
                                      </p:cBhvr>
                                      <p:to>
                                        <p:strVal val="visible"/>
                                      </p:to>
                                    </p:set>
                                    <p:anim calcmode="lin" valueType="num">
                                      <p:cBhvr additive="base">
                                        <p:cTn id="93" dur="500" fill="hold"/>
                                        <p:tgtEl>
                                          <p:spTgt spid="30"/>
                                        </p:tgtEl>
                                        <p:attrNameLst>
                                          <p:attrName>ppt_x</p:attrName>
                                        </p:attrNameLst>
                                      </p:cBhvr>
                                      <p:tavLst>
                                        <p:tav tm="0">
                                          <p:val>
                                            <p:strVal val="#ppt_x"/>
                                          </p:val>
                                        </p:tav>
                                        <p:tav tm="100000">
                                          <p:val>
                                            <p:strVal val="#ppt_x"/>
                                          </p:val>
                                        </p:tav>
                                      </p:tavLst>
                                    </p:anim>
                                    <p:anim calcmode="lin" valueType="num">
                                      <p:cBhvr additive="base">
                                        <p:cTn id="94" dur="500" fill="hold"/>
                                        <p:tgtEl>
                                          <p:spTgt spid="30"/>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24"/>
                                        </p:tgtEl>
                                        <p:attrNameLst>
                                          <p:attrName>style.visibility</p:attrName>
                                        </p:attrNameLst>
                                      </p:cBhvr>
                                      <p:to>
                                        <p:strVal val="visible"/>
                                      </p:to>
                                    </p:set>
                                    <p:anim calcmode="lin" valueType="num">
                                      <p:cBhvr additive="base">
                                        <p:cTn id="97" dur="500" fill="hold"/>
                                        <p:tgtEl>
                                          <p:spTgt spid="24"/>
                                        </p:tgtEl>
                                        <p:attrNameLst>
                                          <p:attrName>ppt_x</p:attrName>
                                        </p:attrNameLst>
                                      </p:cBhvr>
                                      <p:tavLst>
                                        <p:tav tm="0">
                                          <p:val>
                                            <p:strVal val="#ppt_x"/>
                                          </p:val>
                                        </p:tav>
                                        <p:tav tm="100000">
                                          <p:val>
                                            <p:strVal val="#ppt_x"/>
                                          </p:val>
                                        </p:tav>
                                      </p:tavLst>
                                    </p:anim>
                                    <p:anim calcmode="lin" valueType="num">
                                      <p:cBhvr additive="base">
                                        <p:cTn id="98" dur="500" fill="hold"/>
                                        <p:tgtEl>
                                          <p:spTgt spid="24"/>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7"/>
                                        </p:tgtEl>
                                        <p:attrNameLst>
                                          <p:attrName>style.visibility</p:attrName>
                                        </p:attrNameLst>
                                      </p:cBhvr>
                                      <p:to>
                                        <p:strVal val="visible"/>
                                      </p:to>
                                    </p:set>
                                    <p:anim calcmode="lin" valueType="num">
                                      <p:cBhvr additive="base">
                                        <p:cTn id="101" dur="500" fill="hold"/>
                                        <p:tgtEl>
                                          <p:spTgt spid="7"/>
                                        </p:tgtEl>
                                        <p:attrNameLst>
                                          <p:attrName>ppt_x</p:attrName>
                                        </p:attrNameLst>
                                      </p:cBhvr>
                                      <p:tavLst>
                                        <p:tav tm="0">
                                          <p:val>
                                            <p:strVal val="#ppt_x"/>
                                          </p:val>
                                        </p:tav>
                                        <p:tav tm="100000">
                                          <p:val>
                                            <p:strVal val="#ppt_x"/>
                                          </p:val>
                                        </p:tav>
                                      </p:tavLst>
                                    </p:anim>
                                    <p:anim calcmode="lin" valueType="num">
                                      <p:cBhvr additive="base">
                                        <p:cTn id="102" dur="500" fill="hold"/>
                                        <p:tgtEl>
                                          <p:spTgt spid="7"/>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 calcmode="lin" valueType="num">
                                      <p:cBhvr additive="base">
                                        <p:cTn id="105" dur="500" fill="hold"/>
                                        <p:tgtEl>
                                          <p:spTgt spid="31"/>
                                        </p:tgtEl>
                                        <p:attrNameLst>
                                          <p:attrName>ppt_x</p:attrName>
                                        </p:attrNameLst>
                                      </p:cBhvr>
                                      <p:tavLst>
                                        <p:tav tm="0">
                                          <p:val>
                                            <p:strVal val="#ppt_x"/>
                                          </p:val>
                                        </p:tav>
                                        <p:tav tm="100000">
                                          <p:val>
                                            <p:strVal val="#ppt_x"/>
                                          </p:val>
                                        </p:tav>
                                      </p:tavLst>
                                    </p:anim>
                                    <p:anim calcmode="lin" valueType="num">
                                      <p:cBhvr additive="base">
                                        <p:cTn id="106" dur="500" fill="hold"/>
                                        <p:tgtEl>
                                          <p:spTgt spid="31"/>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 calcmode="lin" valueType="num">
                                      <p:cBhvr additive="base">
                                        <p:cTn id="109" dur="500" fill="hold"/>
                                        <p:tgtEl>
                                          <p:spTgt spid="33"/>
                                        </p:tgtEl>
                                        <p:attrNameLst>
                                          <p:attrName>ppt_x</p:attrName>
                                        </p:attrNameLst>
                                      </p:cBhvr>
                                      <p:tavLst>
                                        <p:tav tm="0">
                                          <p:val>
                                            <p:strVal val="#ppt_x"/>
                                          </p:val>
                                        </p:tav>
                                        <p:tav tm="100000">
                                          <p:val>
                                            <p:strVal val="#ppt_x"/>
                                          </p:val>
                                        </p:tav>
                                      </p:tavLst>
                                    </p:anim>
                                    <p:anim calcmode="lin" valueType="num">
                                      <p:cBhvr additive="base">
                                        <p:cTn id="11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9" grpId="0" animBg="1"/>
      <p:bldP spid="2" grpId="2" animBg="1"/>
      <p:bldP spid="15" grpId="0" animBg="1"/>
      <p:bldP spid="14" grpId="0" animBg="1"/>
      <p:bldP spid="12" grpId="0" animBg="1"/>
      <p:bldP spid="11" grpId="0" animBg="1"/>
      <p:bldP spid="6" grpId="0" animBg="1"/>
      <p:bldP spid="10" grpId="0" animBg="1"/>
      <p:bldP spid="8" grpId="0" animBg="1"/>
      <p:bldP spid="39" grpId="0"/>
      <p:bldP spid="38" grpId="0" animBg="1"/>
      <p:bldP spid="34" grpId="0" animBg="1"/>
      <p:bldP spid="37" grpId="0"/>
      <p:bldP spid="20" grpId="0"/>
      <p:bldP spid="36" grpId="0"/>
      <p:bldP spid="35" grpId="0" animBg="1"/>
      <p:bldP spid="19" grpId="0" animBg="1"/>
      <p:bldP spid="29" grpId="0"/>
      <p:bldP spid="18" grpId="0"/>
      <p:bldP spid="32" grpId="0"/>
      <p:bldP spid="30" grpId="0" animBg="1"/>
      <p:bldP spid="24" grpId="0"/>
      <p:bldP spid="31" grpId="0" animBg="1"/>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673" name="Picture 4" descr="%E4%B8%AD%E5%8D%97%E5%A4%A7%E5%AD%A6%E6%A0%A1%E5%BE%BD"/>
          <p:cNvPicPr>
            <a:picLocks noChangeAspect="1"/>
          </p:cNvPicPr>
          <p:nvPr/>
        </p:nvPicPr>
        <p:blipFill>
          <a:blip r:embed="rId1"/>
          <a:stretch>
            <a:fillRect/>
          </a:stretch>
        </p:blipFill>
        <p:spPr>
          <a:xfrm>
            <a:off x="7527925" y="322263"/>
            <a:ext cx="450850" cy="450850"/>
          </a:xfrm>
          <a:prstGeom prst="rect">
            <a:avLst/>
          </a:prstGeom>
          <a:noFill/>
          <a:ln w="9525">
            <a:noFill/>
          </a:ln>
        </p:spPr>
      </p:pic>
      <p:pic>
        <p:nvPicPr>
          <p:cNvPr id="28674" name="图片 7"/>
          <p:cNvPicPr>
            <a:picLocks noChangeAspect="1"/>
          </p:cNvPicPr>
          <p:nvPr/>
        </p:nvPicPr>
        <p:blipFill>
          <a:blip r:embed="rId2"/>
          <a:stretch>
            <a:fillRect/>
          </a:stretch>
        </p:blipFill>
        <p:spPr>
          <a:xfrm>
            <a:off x="7978775" y="349250"/>
            <a:ext cx="942975" cy="396875"/>
          </a:xfrm>
          <a:prstGeom prst="rect">
            <a:avLst/>
          </a:prstGeom>
          <a:noFill/>
          <a:ln w="9525">
            <a:noFill/>
          </a:ln>
        </p:spPr>
      </p:pic>
      <p:sp>
        <p:nvSpPr>
          <p:cNvPr id="4" name="矩形 8"/>
          <p:cNvSpPr/>
          <p:nvPr/>
        </p:nvSpPr>
        <p:spPr>
          <a:xfrm>
            <a:off x="4138926" y="6583044"/>
            <a:ext cx="4965700" cy="245107"/>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1265" name="标题 1"/>
          <p:cNvSpPr>
            <a:spLocks noGrp="1"/>
          </p:cNvSpPr>
          <p:nvPr>
            <p:ph type="title"/>
          </p:nvPr>
        </p:nvSpPr>
        <p:spPr>
          <a:xfrm>
            <a:off x="41910" y="195576"/>
            <a:ext cx="2310130"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Motivation</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3" name="直接连接符 2"/>
          <p:cNvCxnSpPr/>
          <p:nvPr/>
        </p:nvCxnSpPr>
        <p:spPr>
          <a:xfrm flipV="1">
            <a:off x="12700" y="862013"/>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7" name="标题 1"/>
          <p:cNvSpPr>
            <a:spLocks noGrp="1"/>
          </p:cNvSpPr>
          <p:nvPr/>
        </p:nvSpPr>
        <p:spPr>
          <a:xfrm>
            <a:off x="25400" y="968374"/>
            <a:ext cx="2310125" cy="201930"/>
          </a:xfrm>
          <a:prstGeom prst="rect">
            <a:avLst/>
          </a:prstGeom>
          <a:noFill/>
          <a:ln w="9525">
            <a:noFill/>
          </a:ln>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eaLnBrk="1" fontAlgn="base" hangingPunct="1"/>
            <a:r>
              <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rPr>
              <a:t>Possible remedies</a:t>
            </a:r>
            <a:endPar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pic>
        <p:nvPicPr>
          <p:cNvPr id="26632" name="图片 4"/>
          <p:cNvPicPr>
            <a:picLocks noChangeAspect="1"/>
          </p:cNvPicPr>
          <p:nvPr/>
        </p:nvPicPr>
        <p:blipFill>
          <a:blip r:embed="rId3"/>
          <a:stretch>
            <a:fillRect/>
          </a:stretch>
        </p:blipFill>
        <p:spPr>
          <a:xfrm>
            <a:off x="184150" y="1546225"/>
            <a:ext cx="8775700" cy="3765550"/>
          </a:xfrm>
          <a:prstGeom prst="rect">
            <a:avLst/>
          </a:prstGeom>
          <a:noFill/>
          <a:ln w="9525">
            <a:noFill/>
          </a:ln>
        </p:spPr>
      </p:pic>
      <p:sp>
        <p:nvSpPr>
          <p:cNvPr id="5" name="文本框 4"/>
          <p:cNvSpPr txBox="1"/>
          <p:nvPr/>
        </p:nvSpPr>
        <p:spPr>
          <a:xfrm>
            <a:off x="184150" y="5763260"/>
            <a:ext cx="8681720" cy="368300"/>
          </a:xfrm>
          <a:prstGeom prst="rect">
            <a:avLst/>
          </a:prstGeom>
          <a:noFill/>
        </p:spPr>
        <p:txBody>
          <a:bodyPr wrap="square" rtlCol="0">
            <a:spAutoFit/>
            <a:scene3d>
              <a:camera prst="orthographicFront"/>
              <a:lightRig rig="threePt" dir="t"/>
            </a:scene3d>
          </a:bodyPr>
          <a:p>
            <a:r>
              <a:rPr lang="en-US" altLang="zh-CN" noProof="1">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cs typeface="+mn-cs"/>
              </a:rPr>
              <a:t>The static configuration of threholds can not adapt to the traffic variation in real-time. </a:t>
            </a:r>
            <a:endParaRPr lang="en-US" altLang="zh-CN" noProof="1">
              <a:solidFill>
                <a:schemeClr val="accent1"/>
              </a:solidFill>
              <a:effectLst>
                <a:outerShdw blurRad="38100" dist="25400" dir="5400000" algn="ctr" rotWithShape="0">
                  <a:srgbClr val="6E747A">
                    <a:alpha val="43000"/>
                  </a:srgbClr>
                </a:outerShdw>
              </a:effectLst>
            </a:endParaRPr>
          </a:p>
        </p:txBody>
      </p:sp>
      <p:sp>
        <p:nvSpPr>
          <p:cNvPr id="2" name="下箭头 1"/>
          <p:cNvSpPr/>
          <p:nvPr/>
        </p:nvSpPr>
        <p:spPr>
          <a:xfrm>
            <a:off x="6926263" y="2844800"/>
            <a:ext cx="169863" cy="288925"/>
          </a:xfrm>
          <a:prstGeom prst="downArrow">
            <a:avLst/>
          </a:prstGeom>
          <a:solidFill>
            <a:srgbClr val="FF0000"/>
          </a:solidFill>
          <a:ln>
            <a:solidFill>
              <a:schemeClr val="bg2"/>
            </a:solidFill>
          </a:ln>
        </p:spPr>
        <p:style>
          <a:lnRef idx="2">
            <a:schemeClr val="accent5"/>
          </a:lnRef>
          <a:fillRef idx="1">
            <a:schemeClr val="lt1"/>
          </a:fillRef>
          <a:effectRef idx="0">
            <a:schemeClr val="accent5"/>
          </a:effectRef>
          <a:fontRef idx="minor">
            <a:schemeClr val="dk1"/>
          </a:fontRef>
        </p:style>
        <p:txBody>
          <a:bodyPr rtlCol="0" anchor="ctr"/>
          <a:p>
            <a:pPr algn="ctr" fontAlgn="base"/>
            <a:endParaRPr lang="zh-CN" altLang="en-US" strike="noStrike" noProof="1"/>
          </a:p>
        </p:txBody>
      </p:sp>
      <p:sp>
        <p:nvSpPr>
          <p:cNvPr id="6" name="椭圆 5"/>
          <p:cNvSpPr/>
          <p:nvPr/>
        </p:nvSpPr>
        <p:spPr>
          <a:xfrm rot="20280000">
            <a:off x="5265738" y="3509963"/>
            <a:ext cx="1701800" cy="493713"/>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8" name="椭圆 7"/>
          <p:cNvSpPr/>
          <p:nvPr/>
        </p:nvSpPr>
        <p:spPr>
          <a:xfrm rot="1320000">
            <a:off x="7062788" y="3602038"/>
            <a:ext cx="1700213" cy="493713"/>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2"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2" grpId="0" animBg="1"/>
      <p:bldP spid="6" grpId="2"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7" name="Picture 4" descr="%E4%B8%AD%E5%8D%97%E5%A4%A7%E5%AD%A6%E6%A0%A1%E5%BE%BD"/>
          <p:cNvPicPr>
            <a:picLocks noChangeAspect="1"/>
          </p:cNvPicPr>
          <p:nvPr/>
        </p:nvPicPr>
        <p:blipFill>
          <a:blip r:embed="rId1"/>
          <a:stretch>
            <a:fillRect/>
          </a:stretch>
        </p:blipFill>
        <p:spPr>
          <a:xfrm>
            <a:off x="7527925" y="322263"/>
            <a:ext cx="450850" cy="450850"/>
          </a:xfrm>
          <a:prstGeom prst="rect">
            <a:avLst/>
          </a:prstGeom>
          <a:noFill/>
          <a:ln w="9525">
            <a:noFill/>
          </a:ln>
        </p:spPr>
      </p:pic>
      <p:pic>
        <p:nvPicPr>
          <p:cNvPr id="29698" name="图片 7"/>
          <p:cNvPicPr>
            <a:picLocks noChangeAspect="1"/>
          </p:cNvPicPr>
          <p:nvPr/>
        </p:nvPicPr>
        <p:blipFill>
          <a:blip r:embed="rId2"/>
          <a:stretch>
            <a:fillRect/>
          </a:stretch>
        </p:blipFill>
        <p:spPr>
          <a:xfrm>
            <a:off x="7978775" y="349250"/>
            <a:ext cx="942975" cy="396875"/>
          </a:xfrm>
          <a:prstGeom prst="rect">
            <a:avLst/>
          </a:prstGeom>
          <a:noFill/>
          <a:ln w="9525">
            <a:noFill/>
          </a:ln>
        </p:spPr>
      </p:pic>
      <p:sp>
        <p:nvSpPr>
          <p:cNvPr id="4" name="矩形 8"/>
          <p:cNvSpPr/>
          <p:nvPr/>
        </p:nvSpPr>
        <p:spPr>
          <a:xfrm>
            <a:off x="4138926" y="6583044"/>
            <a:ext cx="4965700" cy="245107"/>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1265" name="标题 1"/>
          <p:cNvSpPr>
            <a:spLocks noGrp="1"/>
          </p:cNvSpPr>
          <p:nvPr>
            <p:ph type="title"/>
          </p:nvPr>
        </p:nvSpPr>
        <p:spPr>
          <a:xfrm>
            <a:off x="41910" y="195576"/>
            <a:ext cx="2310130"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Motivation</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3" name="直接连接符 2"/>
          <p:cNvCxnSpPr/>
          <p:nvPr/>
        </p:nvCxnSpPr>
        <p:spPr>
          <a:xfrm flipV="1">
            <a:off x="12700" y="862013"/>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Rectangle 6"/>
          <p:cNvSpPr>
            <a:spLocks noChangeArrowheads="1"/>
          </p:cNvSpPr>
          <p:nvPr/>
        </p:nvSpPr>
        <p:spPr bwMode="auto">
          <a:xfrm>
            <a:off x="2532063" y="4926013"/>
            <a:ext cx="4079875" cy="522288"/>
          </a:xfrm>
          <a:prstGeom prst="rect">
            <a:avLst/>
          </a:prstGeom>
          <a:noFill/>
          <a:ln w="9525">
            <a:noFill/>
            <a:miter lim="800000"/>
          </a:ln>
          <a:effectLst/>
        </p:spPr>
        <p:txBody>
          <a:bodyPr wrap="square">
            <a:spAutoFit/>
          </a:bodyPr>
          <a:p>
            <a:pPr algn="l" fontAlgn="auto">
              <a:defRPr/>
            </a:pPr>
            <a:r>
              <a:rPr kumimoji="1" lang="en-US" altLang="zh-CN" sz="28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cs typeface="+mn-cs"/>
                <a:sym typeface="+mn-ea"/>
              </a:rPr>
              <a:t>Hypervisor intervening</a:t>
            </a:r>
            <a:endParaRPr kumimoji="1" lang="en-US" altLang="zh-CN" sz="28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sym typeface="+mn-ea"/>
            </a:endParaRPr>
          </a:p>
        </p:txBody>
      </p:sp>
      <p:sp>
        <p:nvSpPr>
          <p:cNvPr id="7" name="标题 1"/>
          <p:cNvSpPr>
            <a:spLocks noGrp="1"/>
          </p:cNvSpPr>
          <p:nvPr/>
        </p:nvSpPr>
        <p:spPr>
          <a:xfrm>
            <a:off x="25400" y="968374"/>
            <a:ext cx="2310125" cy="201930"/>
          </a:xfrm>
          <a:prstGeom prst="rect">
            <a:avLst/>
          </a:prstGeom>
          <a:noFill/>
          <a:ln w="9525">
            <a:noFill/>
          </a:ln>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eaLnBrk="1" fontAlgn="base" hangingPunct="1"/>
            <a:r>
              <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rPr>
              <a:t>Possible remedies</a:t>
            </a:r>
            <a:endPar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sp>
        <p:nvSpPr>
          <p:cNvPr id="2" name="圆角矩形 1"/>
          <p:cNvSpPr/>
          <p:nvPr/>
        </p:nvSpPr>
        <p:spPr>
          <a:xfrm>
            <a:off x="2698750" y="1250950"/>
            <a:ext cx="635000" cy="581025"/>
          </a:xfrm>
          <a:prstGeom prst="roundRect">
            <a:avLst/>
          </a:prstGeom>
        </p:spPr>
        <p:style>
          <a:lnRef idx="3">
            <a:schemeClr val="lt1"/>
          </a:lnRef>
          <a:fillRef idx="1">
            <a:schemeClr val="accent1"/>
          </a:fillRef>
          <a:effectRef idx="1">
            <a:schemeClr val="accent1"/>
          </a:effectRef>
          <a:fontRef idx="minor">
            <a:schemeClr val="lt1"/>
          </a:fontRef>
        </p:style>
        <p:txBody>
          <a:bodyPr rtlCol="0" anchor="ctr"/>
          <a:p>
            <a:pPr algn="ctr" fontAlgn="base"/>
            <a:r>
              <a:rPr lang="en-US" altLang="zh-CN" strike="noStrike" noProof="1"/>
              <a:t>VM</a:t>
            </a:r>
            <a:endParaRPr lang="en-US" altLang="zh-CN" strike="noStrike" noProof="1"/>
          </a:p>
        </p:txBody>
      </p:sp>
      <p:sp>
        <p:nvSpPr>
          <p:cNvPr id="5" name="圆角矩形 4"/>
          <p:cNvSpPr/>
          <p:nvPr/>
        </p:nvSpPr>
        <p:spPr>
          <a:xfrm>
            <a:off x="3408363" y="1250950"/>
            <a:ext cx="635000" cy="581025"/>
          </a:xfrm>
          <a:prstGeom prst="roundRect">
            <a:avLst/>
          </a:prstGeom>
          <a:solidFill>
            <a:schemeClr val="accent2"/>
          </a:solidFill>
        </p:spPr>
        <p:style>
          <a:lnRef idx="3">
            <a:schemeClr val="lt1"/>
          </a:lnRef>
          <a:fillRef idx="1">
            <a:schemeClr val="accent1"/>
          </a:fillRef>
          <a:effectRef idx="1">
            <a:schemeClr val="accent1"/>
          </a:effectRef>
          <a:fontRef idx="minor">
            <a:schemeClr val="lt1"/>
          </a:fontRef>
        </p:style>
        <p:txBody>
          <a:bodyPr rtlCol="0" anchor="ctr"/>
          <a:p>
            <a:pPr algn="ctr" fontAlgn="base"/>
            <a:r>
              <a:rPr lang="en-US" altLang="zh-CN" strike="noStrike" noProof="1"/>
              <a:t>VM</a:t>
            </a:r>
            <a:endParaRPr lang="en-US" altLang="zh-CN" strike="noStrike" noProof="1"/>
          </a:p>
        </p:txBody>
      </p:sp>
      <p:sp>
        <p:nvSpPr>
          <p:cNvPr id="13" name="圆角矩形 12"/>
          <p:cNvSpPr/>
          <p:nvPr/>
        </p:nvSpPr>
        <p:spPr>
          <a:xfrm>
            <a:off x="3292475" y="3708400"/>
            <a:ext cx="2559050" cy="963613"/>
          </a:xfrm>
          <a:prstGeom prst="roundRect">
            <a:avLst/>
          </a:prstGeom>
          <a:solidFill>
            <a:schemeClr val="accent6"/>
          </a:solidFill>
        </p:spPr>
        <p:style>
          <a:lnRef idx="3">
            <a:schemeClr val="lt1"/>
          </a:lnRef>
          <a:fillRef idx="1">
            <a:schemeClr val="accent1"/>
          </a:fillRef>
          <a:effectRef idx="1">
            <a:schemeClr val="accent1"/>
          </a:effectRef>
          <a:fontRef idx="minor">
            <a:schemeClr val="lt1"/>
          </a:fontRef>
        </p:style>
        <p:txBody>
          <a:bodyPr rtlCol="0" anchor="ctr"/>
          <a:p>
            <a:pPr algn="ctr" fontAlgn="base"/>
            <a:r>
              <a:rPr lang="en-US" altLang="zh-CN" strike="noStrike" noProof="1"/>
              <a:t>Datacenter Network</a:t>
            </a:r>
            <a:endParaRPr lang="en-US" altLang="zh-CN" strike="noStrike" noProof="1"/>
          </a:p>
        </p:txBody>
      </p:sp>
      <p:sp>
        <p:nvSpPr>
          <p:cNvPr id="14" name="圆角矩形 13"/>
          <p:cNvSpPr/>
          <p:nvPr/>
        </p:nvSpPr>
        <p:spPr>
          <a:xfrm>
            <a:off x="5049838" y="1250950"/>
            <a:ext cx="636588" cy="581025"/>
          </a:xfrm>
          <a:prstGeom prst="roundRect">
            <a:avLst/>
          </a:prstGeom>
        </p:spPr>
        <p:style>
          <a:lnRef idx="3">
            <a:schemeClr val="lt1"/>
          </a:lnRef>
          <a:fillRef idx="1">
            <a:schemeClr val="accent1"/>
          </a:fillRef>
          <a:effectRef idx="1">
            <a:schemeClr val="accent1"/>
          </a:effectRef>
          <a:fontRef idx="minor">
            <a:schemeClr val="lt1"/>
          </a:fontRef>
        </p:style>
        <p:txBody>
          <a:bodyPr rtlCol="0" anchor="ctr"/>
          <a:p>
            <a:pPr algn="ctr" fontAlgn="base"/>
            <a:r>
              <a:rPr lang="en-US" altLang="zh-CN" strike="noStrike" noProof="1"/>
              <a:t>VM</a:t>
            </a:r>
            <a:endParaRPr lang="en-US" altLang="zh-CN" strike="noStrike" noProof="1"/>
          </a:p>
        </p:txBody>
      </p:sp>
      <p:sp>
        <p:nvSpPr>
          <p:cNvPr id="15" name="圆角矩形 14"/>
          <p:cNvSpPr/>
          <p:nvPr/>
        </p:nvSpPr>
        <p:spPr>
          <a:xfrm>
            <a:off x="5759450" y="1250950"/>
            <a:ext cx="635000" cy="581025"/>
          </a:xfrm>
          <a:prstGeom prst="roundRect">
            <a:avLst/>
          </a:prstGeom>
          <a:solidFill>
            <a:schemeClr val="accent2"/>
          </a:solidFill>
        </p:spPr>
        <p:style>
          <a:lnRef idx="3">
            <a:schemeClr val="lt1"/>
          </a:lnRef>
          <a:fillRef idx="1">
            <a:schemeClr val="accent1"/>
          </a:fillRef>
          <a:effectRef idx="1">
            <a:schemeClr val="accent1"/>
          </a:effectRef>
          <a:fontRef idx="minor">
            <a:schemeClr val="lt1"/>
          </a:fontRef>
        </p:style>
        <p:txBody>
          <a:bodyPr rtlCol="0" anchor="ctr"/>
          <a:p>
            <a:pPr algn="ctr" fontAlgn="base"/>
            <a:r>
              <a:rPr lang="en-US" altLang="zh-CN" strike="noStrike" noProof="1"/>
              <a:t>VM</a:t>
            </a:r>
            <a:endParaRPr lang="en-US" altLang="zh-CN" strike="noStrike" noProof="1"/>
          </a:p>
        </p:txBody>
      </p:sp>
      <p:cxnSp>
        <p:nvCxnSpPr>
          <p:cNvPr id="19" name="直接连接符 18"/>
          <p:cNvCxnSpPr>
            <a:stCxn id="10" idx="2"/>
          </p:cNvCxnSpPr>
          <p:nvPr/>
        </p:nvCxnSpPr>
        <p:spPr>
          <a:xfrm>
            <a:off x="3386138" y="2997200"/>
            <a:ext cx="393700" cy="720725"/>
          </a:xfrm>
          <a:prstGeom prst="line">
            <a:avLst/>
          </a:prstGeom>
          <a:ln w="6350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0" idx="2"/>
          </p:cNvCxnSpPr>
          <p:nvPr/>
        </p:nvCxnSpPr>
        <p:spPr>
          <a:xfrm flipH="1">
            <a:off x="5364163" y="2997200"/>
            <a:ext cx="395288" cy="720725"/>
          </a:xfrm>
          <a:prstGeom prst="line">
            <a:avLst/>
          </a:prstGeom>
          <a:ln w="63500" cap="rnd">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978150" y="1831975"/>
            <a:ext cx="76200" cy="914400"/>
          </a:xfrm>
          <a:prstGeom prst="rect">
            <a:avLst/>
          </a:prstGeom>
          <a:solidFill>
            <a:schemeClr val="bg2">
              <a:lumMod val="50000"/>
            </a:schemeClr>
          </a:solidFill>
          <a:ln cap="rnd">
            <a:solidFill>
              <a:schemeClr val="bg2">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3" name="矩形 22"/>
          <p:cNvSpPr/>
          <p:nvPr/>
        </p:nvSpPr>
        <p:spPr>
          <a:xfrm>
            <a:off x="3687763" y="1831975"/>
            <a:ext cx="76200" cy="914400"/>
          </a:xfrm>
          <a:prstGeom prst="rect">
            <a:avLst/>
          </a:prstGeom>
          <a:solidFill>
            <a:schemeClr val="bg2">
              <a:lumMod val="50000"/>
            </a:schemeClr>
          </a:solidFill>
          <a:ln cap="rnd">
            <a:solidFill>
              <a:schemeClr val="bg2">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4" name="矩形 23"/>
          <p:cNvSpPr/>
          <p:nvPr/>
        </p:nvSpPr>
        <p:spPr>
          <a:xfrm>
            <a:off x="5330825" y="1831975"/>
            <a:ext cx="76200" cy="914400"/>
          </a:xfrm>
          <a:prstGeom prst="rect">
            <a:avLst/>
          </a:prstGeom>
          <a:solidFill>
            <a:schemeClr val="bg2">
              <a:lumMod val="50000"/>
            </a:schemeClr>
          </a:solidFill>
          <a:ln cap="rnd">
            <a:solidFill>
              <a:schemeClr val="bg2">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5" name="矩形 24"/>
          <p:cNvSpPr/>
          <p:nvPr/>
        </p:nvSpPr>
        <p:spPr>
          <a:xfrm>
            <a:off x="6038850" y="1831975"/>
            <a:ext cx="76200" cy="914400"/>
          </a:xfrm>
          <a:prstGeom prst="rect">
            <a:avLst/>
          </a:prstGeom>
          <a:solidFill>
            <a:schemeClr val="bg2">
              <a:lumMod val="50000"/>
            </a:schemeClr>
          </a:solidFill>
          <a:ln cap="rnd">
            <a:solidFill>
              <a:schemeClr val="bg2">
                <a:lumMod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7" name="圆角矩形 16"/>
          <p:cNvSpPr/>
          <p:nvPr/>
        </p:nvSpPr>
        <p:spPr>
          <a:xfrm>
            <a:off x="4883150" y="2206625"/>
            <a:ext cx="1698625" cy="581025"/>
          </a:xfrm>
          <a:prstGeom prst="roundRect">
            <a:avLst/>
          </a:prstGeom>
          <a:solidFill>
            <a:schemeClr val="bg2">
              <a:lumMod val="50000"/>
            </a:schemeClr>
          </a:solidFill>
        </p:spPr>
        <p:style>
          <a:lnRef idx="3">
            <a:schemeClr val="lt1"/>
          </a:lnRef>
          <a:fillRef idx="1">
            <a:schemeClr val="accent1"/>
          </a:fillRef>
          <a:effectRef idx="1">
            <a:schemeClr val="accent1"/>
          </a:effectRef>
          <a:fontRef idx="minor">
            <a:schemeClr val="lt1"/>
          </a:fontRef>
        </p:style>
        <p:txBody>
          <a:bodyPr rtlCol="0" anchor="ctr"/>
          <a:p>
            <a:pPr algn="ctr" fontAlgn="base"/>
            <a:r>
              <a:rPr lang="en-US" altLang="zh-CN" sz="1200" strike="noStrike" noProof="1"/>
              <a:t>Hypervisor</a:t>
            </a:r>
            <a:endParaRPr lang="en-US" altLang="zh-CN" sz="1200" strike="noStrike" noProof="1"/>
          </a:p>
          <a:p>
            <a:pPr algn="ctr" fontAlgn="base"/>
            <a:r>
              <a:rPr lang="en-US" altLang="zh-CN" sz="1200" strike="noStrike" noProof="1"/>
              <a:t>(translation module)</a:t>
            </a:r>
            <a:endParaRPr lang="en-US" altLang="zh-CN" sz="1200" strike="noStrike" noProof="1"/>
          </a:p>
        </p:txBody>
      </p:sp>
      <p:sp>
        <p:nvSpPr>
          <p:cNvPr id="11" name="圆角矩形 10"/>
          <p:cNvSpPr/>
          <p:nvPr/>
        </p:nvSpPr>
        <p:spPr>
          <a:xfrm>
            <a:off x="2530475" y="2206625"/>
            <a:ext cx="1700213" cy="581025"/>
          </a:xfrm>
          <a:prstGeom prst="roundRect">
            <a:avLst/>
          </a:prstGeom>
          <a:solidFill>
            <a:schemeClr val="bg2">
              <a:lumMod val="50000"/>
            </a:schemeClr>
          </a:solidFill>
        </p:spPr>
        <p:style>
          <a:lnRef idx="3">
            <a:schemeClr val="lt1"/>
          </a:lnRef>
          <a:fillRef idx="1">
            <a:schemeClr val="accent1"/>
          </a:fillRef>
          <a:effectRef idx="1">
            <a:schemeClr val="accent1"/>
          </a:effectRef>
          <a:fontRef idx="minor">
            <a:schemeClr val="lt1"/>
          </a:fontRef>
        </p:style>
        <p:txBody>
          <a:bodyPr rtlCol="0" anchor="ctr"/>
          <a:p>
            <a:pPr algn="ctr" fontAlgn="base"/>
            <a:r>
              <a:rPr lang="en-US" altLang="zh-CN" sz="1200" strike="noStrike" noProof="1"/>
              <a:t>Hypervisor</a:t>
            </a:r>
            <a:endParaRPr lang="en-US" altLang="zh-CN" sz="1200" strike="noStrike" noProof="1"/>
          </a:p>
          <a:p>
            <a:pPr algn="ctr" fontAlgn="base"/>
            <a:r>
              <a:rPr lang="en-US" altLang="zh-CN" sz="1200" strike="noStrike" noProof="1"/>
              <a:t>(translation module)</a:t>
            </a:r>
            <a:endParaRPr lang="en-US" altLang="zh-CN" sz="1200" strike="noStrike" noProof="1"/>
          </a:p>
        </p:txBody>
      </p:sp>
      <p:sp>
        <p:nvSpPr>
          <p:cNvPr id="16" name="圆角矩形 15"/>
          <p:cNvSpPr/>
          <p:nvPr/>
        </p:nvSpPr>
        <p:spPr>
          <a:xfrm>
            <a:off x="4803775" y="1169988"/>
            <a:ext cx="1866900" cy="1827213"/>
          </a:xfrm>
          <a:prstGeom prst="roundRect">
            <a:avLst/>
          </a:prstGeom>
          <a:noFill/>
          <a:ln w="2857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10" name="圆角矩形 9"/>
          <p:cNvSpPr/>
          <p:nvPr/>
        </p:nvSpPr>
        <p:spPr>
          <a:xfrm>
            <a:off x="2451100" y="1169988"/>
            <a:ext cx="1868488" cy="1827213"/>
          </a:xfrm>
          <a:prstGeom prst="roundRect">
            <a:avLst/>
          </a:prstGeom>
          <a:noFill/>
          <a:ln w="2857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26" name="文本框 25"/>
          <p:cNvSpPr txBox="1"/>
          <p:nvPr/>
        </p:nvSpPr>
        <p:spPr>
          <a:xfrm>
            <a:off x="159385" y="5570219"/>
            <a:ext cx="8825230" cy="922020"/>
          </a:xfrm>
          <a:prstGeom prst="rect">
            <a:avLst/>
          </a:prstGeom>
          <a:noFill/>
        </p:spPr>
        <p:txBody>
          <a:bodyPr wrap="square" rtlCol="0">
            <a:spAutoFit/>
            <a:scene3d>
              <a:camera prst="orthographicFront"/>
              <a:lightRig rig="threePt" dir="t"/>
            </a:scene3d>
          </a:bodyPr>
          <a:p>
            <a:pPr marL="285750" indent="-285750">
              <a:buFont typeface="Wingdings" panose="05000000000000000000" charset="0"/>
              <a:buChar char="Ø"/>
            </a:pPr>
            <a:r>
              <a:rPr lang="en-US" altLang="zh-CN" noProof="1">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cs typeface="+mn-cs"/>
              </a:rPr>
              <a:t> How to accurately translate the underlying congestion signal into the one that the VM's TCP stack can understand? </a:t>
            </a:r>
            <a:endParaRPr lang="en-US" altLang="zh-CN" noProof="1">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Ø"/>
            </a:pPr>
            <a:r>
              <a:rPr lang="en-US" altLang="zh-CN" noProof="1">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cs typeface="+mn-cs"/>
              </a:rPr>
              <a:t> How to leave the </a:t>
            </a:r>
            <a:r>
              <a:rPr lang="en-US" altLang="zh-CN" noProof="1">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cs typeface="+mn-cs"/>
                <a:sym typeface="+mn-ea"/>
              </a:rPr>
              <a:t>control logic of </a:t>
            </a:r>
            <a:r>
              <a:rPr lang="en-US" altLang="zh-CN" noProof="1">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cs typeface="+mn-cs"/>
              </a:rPr>
              <a:t>VM's TCP undisturbed?</a:t>
            </a:r>
            <a:endParaRPr lang="en-US" altLang="zh-CN" noProof="1">
              <a:solidFill>
                <a:schemeClr val="accent1"/>
              </a:solidFill>
              <a:effectLst>
                <a:outerShdw blurRad="38100" dist="25400" dir="5400000" algn="ctr" rotWithShape="0">
                  <a:srgbClr val="6E747A">
                    <a:alpha val="43000"/>
                  </a:srgbClr>
                </a:outerShdw>
              </a:effectLst>
            </a:endParaRPr>
          </a:p>
        </p:txBody>
      </p:sp>
    </p:spTree>
    <p:custDataLst>
      <p:tags r:id="rId3"/>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1" name="Picture 4" descr="%E4%B8%AD%E5%8D%97%E5%A4%A7%E5%AD%A6%E6%A0%A1%E5%BE%BD"/>
          <p:cNvPicPr>
            <a:picLocks noChangeAspect="1"/>
          </p:cNvPicPr>
          <p:nvPr/>
        </p:nvPicPr>
        <p:blipFill>
          <a:blip r:embed="rId1"/>
          <a:stretch>
            <a:fillRect/>
          </a:stretch>
        </p:blipFill>
        <p:spPr>
          <a:xfrm>
            <a:off x="7527925" y="322263"/>
            <a:ext cx="450850" cy="450850"/>
          </a:xfrm>
          <a:prstGeom prst="rect">
            <a:avLst/>
          </a:prstGeom>
          <a:noFill/>
          <a:ln w="9525">
            <a:noFill/>
          </a:ln>
        </p:spPr>
      </p:pic>
      <p:pic>
        <p:nvPicPr>
          <p:cNvPr id="30722" name="图片 7"/>
          <p:cNvPicPr>
            <a:picLocks noChangeAspect="1"/>
          </p:cNvPicPr>
          <p:nvPr/>
        </p:nvPicPr>
        <p:blipFill>
          <a:blip r:embed="rId2"/>
          <a:stretch>
            <a:fillRect/>
          </a:stretch>
        </p:blipFill>
        <p:spPr>
          <a:xfrm>
            <a:off x="7978775" y="349250"/>
            <a:ext cx="942975" cy="396875"/>
          </a:xfrm>
          <a:prstGeom prst="rect">
            <a:avLst/>
          </a:prstGeom>
          <a:noFill/>
          <a:ln w="9525">
            <a:noFill/>
          </a:ln>
        </p:spPr>
      </p:pic>
      <p:sp>
        <p:nvSpPr>
          <p:cNvPr id="4" name="矩形 8"/>
          <p:cNvSpPr/>
          <p:nvPr/>
        </p:nvSpPr>
        <p:spPr>
          <a:xfrm>
            <a:off x="4138926" y="6583044"/>
            <a:ext cx="4965700" cy="245107"/>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1265" name="标题 1"/>
          <p:cNvSpPr>
            <a:spLocks noGrp="1"/>
          </p:cNvSpPr>
          <p:nvPr>
            <p:ph type="title"/>
          </p:nvPr>
        </p:nvSpPr>
        <p:spPr>
          <a:xfrm>
            <a:off x="41910" y="195576"/>
            <a:ext cx="2310130"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Motivation</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3" name="直接连接符 2"/>
          <p:cNvCxnSpPr/>
          <p:nvPr/>
        </p:nvCxnSpPr>
        <p:spPr>
          <a:xfrm flipV="1">
            <a:off x="12700" y="862013"/>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Rectangle 6"/>
          <p:cNvSpPr>
            <a:spLocks noChangeArrowheads="1"/>
          </p:cNvSpPr>
          <p:nvPr/>
        </p:nvSpPr>
        <p:spPr bwMode="auto">
          <a:xfrm>
            <a:off x="191769" y="1576704"/>
            <a:ext cx="8774431" cy="4399916"/>
          </a:xfrm>
          <a:prstGeom prst="rect">
            <a:avLst/>
          </a:prstGeom>
          <a:noFill/>
          <a:ln w="9525">
            <a:noFill/>
            <a:miter lim="800000"/>
          </a:ln>
          <a:effectLst/>
        </p:spPr>
        <p:txBody>
          <a:bodyPr wrap="square">
            <a:spAutoFit/>
            <a:scene3d>
              <a:camera prst="orthographicFront"/>
              <a:lightRig rig="threePt" dir="t"/>
            </a:scene3d>
          </a:bodyPr>
          <a:p>
            <a:pPr algn="l" fontAlgn="auto">
              <a:defRPr/>
            </a:pPr>
            <a:r>
              <a:rPr kumimoji="1" lang="en-US" altLang="zh-CN" sz="2800" b="1" strike="noStrike"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cs typeface="+mn-cs"/>
                <a:sym typeface="+mn-ea"/>
              </a:rPr>
              <a:t>1) amending the ECN-supported AQM at switch to avoid the unfairly proactive packet-dropping of non-ECN traffic;</a:t>
            </a:r>
            <a:endParaRPr kumimoji="1" lang="en-US" altLang="zh-CN" sz="2800" b="1" strike="noStrike"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sym typeface="+mn-ea"/>
            </a:endParaRPr>
          </a:p>
          <a:p>
            <a:pPr algn="l" fontAlgn="auto">
              <a:defRPr/>
            </a:pPr>
            <a:endParaRPr kumimoji="1" lang="en-US" altLang="zh-CN" sz="2800" b="1" strike="noStrike"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sym typeface="+mn-ea"/>
            </a:endParaRPr>
          </a:p>
          <a:p>
            <a:pPr algn="l" fontAlgn="auto">
              <a:defRPr/>
            </a:pPr>
            <a:r>
              <a:rPr kumimoji="1" lang="en-US" altLang="zh-CN" sz="2800" b="1" strike="noStrike"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cs typeface="+mn-cs"/>
                <a:sym typeface="+mn-ea"/>
              </a:rPr>
              <a:t>2) finding a way to mitigate the competitiveness difference between data center TCPs without modifying the tenant’s TCP stack; </a:t>
            </a:r>
            <a:endParaRPr kumimoji="1" lang="en-US" altLang="zh-CN" sz="2800" b="1" strike="noStrike"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sym typeface="+mn-ea"/>
            </a:endParaRPr>
          </a:p>
          <a:p>
            <a:pPr algn="l" fontAlgn="auto">
              <a:defRPr/>
            </a:pPr>
            <a:endParaRPr kumimoji="1" lang="en-US" altLang="zh-CN" sz="2800" b="1" strike="noStrike"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sym typeface="+mn-ea"/>
            </a:endParaRPr>
          </a:p>
          <a:p>
            <a:pPr algn="l" fontAlgn="auto">
              <a:defRPr/>
            </a:pPr>
            <a:r>
              <a:rPr kumimoji="1" lang="en-US" altLang="zh-CN" sz="2800" b="1" strike="noStrike"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cs typeface="+mn-cs"/>
                <a:sym typeface="+mn-ea"/>
              </a:rPr>
              <a:t>3) leaving the normal operations of the data center TCPs undisturbed.</a:t>
            </a:r>
            <a:endParaRPr kumimoji="1" lang="en-US" altLang="zh-CN" sz="2800" b="1" strike="noStrike"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cs typeface="+mn-cs"/>
              <a:sym typeface="+mn-ea"/>
            </a:endParaRPr>
          </a:p>
        </p:txBody>
      </p:sp>
      <p:sp>
        <p:nvSpPr>
          <p:cNvPr id="7" name="标题 1"/>
          <p:cNvSpPr>
            <a:spLocks noGrp="1"/>
          </p:cNvSpPr>
          <p:nvPr/>
        </p:nvSpPr>
        <p:spPr>
          <a:xfrm>
            <a:off x="25400" y="968374"/>
            <a:ext cx="2310125" cy="201930"/>
          </a:xfrm>
          <a:prstGeom prst="rect">
            <a:avLst/>
          </a:prstGeom>
          <a:noFill/>
          <a:ln w="9525">
            <a:noFill/>
          </a:ln>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eaLnBrk="1" fontAlgn="base" hangingPunct="1"/>
            <a:r>
              <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rPr>
              <a:t>Objectives</a:t>
            </a:r>
            <a:endPar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spTree>
    <p:custDataLst>
      <p:tags r:id="rId3"/>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3" name="Picture 4" descr="%E4%B8%AD%E5%8D%97%E5%A4%A7%E5%AD%A6%E6%A0%A1%E5%BE%BD"/>
          <p:cNvPicPr>
            <a:picLocks noChangeAspect="1"/>
          </p:cNvPicPr>
          <p:nvPr/>
        </p:nvPicPr>
        <p:blipFill>
          <a:blip r:embed="rId1"/>
          <a:stretch>
            <a:fillRect/>
          </a:stretch>
        </p:blipFill>
        <p:spPr>
          <a:xfrm>
            <a:off x="7527925" y="322263"/>
            <a:ext cx="450850" cy="450850"/>
          </a:xfrm>
          <a:prstGeom prst="rect">
            <a:avLst/>
          </a:prstGeom>
          <a:noFill/>
          <a:ln w="9525">
            <a:noFill/>
          </a:ln>
        </p:spPr>
      </p:pic>
      <p:pic>
        <p:nvPicPr>
          <p:cNvPr id="8194" name="图片 7"/>
          <p:cNvPicPr>
            <a:picLocks noChangeAspect="1"/>
          </p:cNvPicPr>
          <p:nvPr/>
        </p:nvPicPr>
        <p:blipFill>
          <a:blip r:embed="rId2"/>
          <a:stretch>
            <a:fillRect/>
          </a:stretch>
        </p:blipFill>
        <p:spPr>
          <a:xfrm>
            <a:off x="7978775" y="349250"/>
            <a:ext cx="942975" cy="396875"/>
          </a:xfrm>
          <a:prstGeom prst="rect">
            <a:avLst/>
          </a:prstGeom>
          <a:noFill/>
          <a:ln w="9525">
            <a:noFill/>
          </a:ln>
        </p:spPr>
      </p:pic>
      <p:sp>
        <p:nvSpPr>
          <p:cNvPr id="4" name="矩形 8"/>
          <p:cNvSpPr/>
          <p:nvPr/>
        </p:nvSpPr>
        <p:spPr>
          <a:xfrm>
            <a:off x="4138925" y="6583044"/>
            <a:ext cx="4965700" cy="245106"/>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1265" name="标题 1"/>
          <p:cNvSpPr>
            <a:spLocks noGrp="1"/>
          </p:cNvSpPr>
          <p:nvPr>
            <p:ph type="title"/>
          </p:nvPr>
        </p:nvSpPr>
        <p:spPr>
          <a:xfrm>
            <a:off x="11427" y="187960"/>
            <a:ext cx="2385060"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Outline</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3" name="直接连接符 2"/>
          <p:cNvCxnSpPr/>
          <p:nvPr/>
        </p:nvCxnSpPr>
        <p:spPr>
          <a:xfrm flipV="1">
            <a:off x="12700" y="862013"/>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8195" name="内容占位符 2"/>
          <p:cNvSpPr>
            <a:spLocks noGrp="1"/>
          </p:cNvSpPr>
          <p:nvPr>
            <p:ph idx="1"/>
          </p:nvPr>
        </p:nvSpPr>
        <p:spPr>
          <a:xfrm>
            <a:off x="354013" y="1198563"/>
            <a:ext cx="3810000" cy="4922838"/>
          </a:xfrm>
        </p:spPr>
        <p:txBody>
          <a:bodyPr/>
          <a:p>
            <a:pPr marL="171450" marR="0" indent="-171450" algn="l" defTabSz="685800" rtl="0" eaLnBrk="1" fontAlgn="base" latinLnBrk="0" hangingPunct="1">
              <a:lnSpc>
                <a:spcPct val="90000"/>
              </a:lnSpc>
              <a:spcBef>
                <a:spcPts val="750"/>
              </a:spcBef>
              <a:spcAft>
                <a:spcPct val="0"/>
              </a:spcAft>
              <a:buClr>
                <a:srgbClr val="ED7D31"/>
              </a:buClr>
              <a:buSzPct val="75000"/>
              <a:buFont typeface="Wingdings" panose="05000000000000000000" charset="0"/>
              <a:buChar char="p"/>
            </a:pPr>
            <a:r>
              <a:rPr kumimoji="1" lang="en-US" altLang="zh-CN" sz="2800" b="1" i="0" u="none" strike="noStrike" kern="1200" cap="none" spc="0" normalizeH="0" baseline="0" noProof="1" dirty="0" smtClean="0">
                <a:solidFill>
                  <a:srgbClr val="7030A0"/>
                </a:solidFill>
                <a:uFillTx/>
                <a:latin typeface="Arial" panose="020B0604020202020204" pitchFamily="34" charset="0"/>
                <a:ea typeface="宋体" panose="02010600030101010101" pitchFamily="2" charset="-122"/>
                <a:cs typeface="+mn-cs"/>
              </a:rPr>
              <a:t> Background</a:t>
            </a:r>
            <a:endParaRPr kumimoji="1" lang="en-US" altLang="zh-CN" sz="2800" b="1" i="0" u="none" strike="noStrike" kern="1200" cap="none" spc="0" normalizeH="0" baseline="0" noProof="1" dirty="0" smtClean="0">
              <a:solidFill>
                <a:srgbClr val="7030A0"/>
              </a:solidFill>
              <a:uFillTx/>
              <a:latin typeface="Arial" panose="020B0604020202020204" pitchFamily="34" charset="0"/>
              <a:ea typeface="宋体" panose="02010600030101010101" pitchFamily="2" charset="-122"/>
              <a:cs typeface="+mn-cs"/>
            </a:endParaRPr>
          </a:p>
          <a:p>
            <a:pPr marL="171450" marR="0" indent="-171450" algn="l" defTabSz="685800" rtl="0" eaLnBrk="1" fontAlgn="base" latinLnBrk="0" hangingPunct="1">
              <a:lnSpc>
                <a:spcPct val="90000"/>
              </a:lnSpc>
              <a:spcBef>
                <a:spcPts val="750"/>
              </a:spcBef>
              <a:spcAft>
                <a:spcPct val="0"/>
              </a:spcAft>
              <a:buClr>
                <a:srgbClr val="ED7D31"/>
              </a:buClr>
              <a:buSzPct val="75000"/>
              <a:buFont typeface="Wingdings" panose="05000000000000000000" charset="0"/>
              <a:buChar char="p"/>
            </a:pPr>
            <a:r>
              <a:rPr kumimoji="1" lang="en-US" altLang="zh-CN" sz="2800" b="1" i="0" u="none" strike="noStrike" kern="1200" cap="none" spc="0" normalizeH="0" baseline="0" noProof="1" dirty="0" smtClean="0">
                <a:solidFill>
                  <a:srgbClr val="7030A0"/>
                </a:solidFill>
                <a:uFillTx/>
                <a:latin typeface="Arial" panose="020B0604020202020204" pitchFamily="34" charset="0"/>
                <a:ea typeface="宋体" panose="02010600030101010101" pitchFamily="2" charset="-122"/>
                <a:cs typeface="+mn-cs"/>
              </a:rPr>
              <a:t> Motivation</a:t>
            </a:r>
            <a:endParaRPr kumimoji="1" lang="en-US" altLang="zh-CN" sz="2000" b="0" i="0" u="none" strike="noStrike" kern="1200" cap="none" spc="0" normalizeH="0" baseline="0" noProof="1" dirty="0" smtClean="0">
              <a:solidFill>
                <a:schemeClr val="tx1"/>
              </a:solidFill>
              <a:uFillTx/>
              <a:latin typeface="Arial" panose="020B0604020202020204" pitchFamily="34" charset="0"/>
              <a:ea typeface="宋体" panose="02010600030101010101" pitchFamily="2" charset="-122"/>
              <a:cs typeface="+mn-cs"/>
            </a:endParaRPr>
          </a:p>
          <a:p>
            <a:pPr marL="742950" marR="0" lvl="1" indent="-285750" algn="l" defTabSz="685800" rtl="0" eaLnBrk="1" fontAlgn="base" latinLnBrk="0" hangingPunct="1">
              <a:lnSpc>
                <a:spcPct val="90000"/>
              </a:lnSpc>
              <a:spcBef>
                <a:spcPts val="375"/>
              </a:spcBef>
              <a:spcAft>
                <a:spcPct val="0"/>
              </a:spcAft>
              <a:buClrTx/>
              <a:buSzTx/>
              <a:buFont typeface="Arial" panose="020B0604020202020204" pitchFamily="34" charset="0"/>
              <a:buChar char="•"/>
            </a:pPr>
            <a:r>
              <a:rPr kumimoji="1" lang="en-US" altLang="zh-CN" sz="2000" b="0" i="0" u="none" strike="noStrike" kern="1200" cap="none" spc="0" normalizeH="0" baseline="0" noProof="1" dirty="0" smtClean="0">
                <a:solidFill>
                  <a:schemeClr val="tx1"/>
                </a:solidFill>
                <a:uFillTx/>
                <a:latin typeface="Arial" panose="020B0604020202020204" pitchFamily="34" charset="0"/>
                <a:ea typeface="宋体" panose="02010600030101010101" pitchFamily="2" charset="-122"/>
                <a:cs typeface="+mn-cs"/>
              </a:rPr>
              <a:t>Coexistence problem</a:t>
            </a:r>
            <a:endParaRPr kumimoji="1" lang="en-US" altLang="zh-CN" sz="2000" b="0" i="0" u="none" strike="noStrike" kern="1200" cap="none" spc="0" normalizeH="0" baseline="0" noProof="1" dirty="0" smtClean="0">
              <a:solidFill>
                <a:schemeClr val="tx1"/>
              </a:solidFill>
              <a:uFillTx/>
              <a:latin typeface="Arial" panose="020B0604020202020204" pitchFamily="34" charset="0"/>
              <a:ea typeface="宋体" panose="02010600030101010101" pitchFamily="2" charset="-122"/>
              <a:cs typeface="+mn-cs"/>
            </a:endParaRPr>
          </a:p>
          <a:p>
            <a:pPr marL="742950" marR="0" lvl="1" indent="-285750" algn="l" defTabSz="685800" rtl="0" eaLnBrk="1" fontAlgn="base" latinLnBrk="0" hangingPunct="1">
              <a:lnSpc>
                <a:spcPct val="90000"/>
              </a:lnSpc>
              <a:spcBef>
                <a:spcPts val="375"/>
              </a:spcBef>
              <a:spcAft>
                <a:spcPct val="0"/>
              </a:spcAft>
              <a:buClrTx/>
              <a:buSzTx/>
              <a:buFont typeface="Arial" panose="020B0604020202020204" pitchFamily="34" charset="0"/>
              <a:buChar char="•"/>
            </a:pPr>
            <a:r>
              <a:rPr kumimoji="1" lang="en-US" altLang="zh-CN" sz="2000" b="0" i="0" u="none" strike="noStrike" kern="1200" cap="none" spc="0" normalizeH="0" baseline="0" noProof="1" dirty="0" smtClean="0">
                <a:solidFill>
                  <a:schemeClr val="tx1"/>
                </a:solidFill>
                <a:uFillTx/>
                <a:latin typeface="Arial" panose="020B0604020202020204" pitchFamily="34" charset="0"/>
                <a:ea typeface="宋体" panose="02010600030101010101" pitchFamily="2" charset="-122"/>
                <a:cs typeface="+mn-cs"/>
              </a:rPr>
              <a:t>Possible remedies</a:t>
            </a:r>
            <a:endParaRPr kumimoji="1" lang="en-US" altLang="zh-CN" sz="2000" b="0" i="0" u="none" strike="noStrike" kern="1200" cap="none" spc="0" normalizeH="0" baseline="0" noProof="1" dirty="0" smtClean="0">
              <a:solidFill>
                <a:schemeClr val="tx1"/>
              </a:solidFill>
              <a:uFillTx/>
              <a:latin typeface="Arial" panose="020B0604020202020204" pitchFamily="34" charset="0"/>
              <a:ea typeface="宋体" panose="02010600030101010101" pitchFamily="2" charset="-122"/>
              <a:cs typeface="+mn-cs"/>
            </a:endParaRPr>
          </a:p>
          <a:p>
            <a:pPr marL="742950" marR="0" lvl="1" indent="-285750" algn="l" defTabSz="685800" rtl="0" eaLnBrk="1" fontAlgn="base" latinLnBrk="0" hangingPunct="1">
              <a:lnSpc>
                <a:spcPct val="90000"/>
              </a:lnSpc>
              <a:spcBef>
                <a:spcPts val="375"/>
              </a:spcBef>
              <a:spcAft>
                <a:spcPct val="0"/>
              </a:spcAft>
              <a:buClrTx/>
              <a:buSzTx/>
              <a:buFont typeface="Arial" panose="020B0604020202020204" pitchFamily="34" charset="0"/>
              <a:buChar char="•"/>
            </a:pPr>
            <a:r>
              <a:rPr kumimoji="1" lang="en-US" altLang="zh-CN" sz="2000" b="0" i="0" u="none" strike="noStrike" kern="1200" cap="none" spc="0" normalizeH="0" baseline="0" noProof="1" dirty="0" smtClean="0">
                <a:solidFill>
                  <a:schemeClr val="tx1"/>
                </a:solidFill>
                <a:uFillTx/>
                <a:latin typeface="Arial" panose="020B0604020202020204" pitchFamily="34" charset="0"/>
                <a:ea typeface="宋体" panose="02010600030101010101" pitchFamily="2" charset="-122"/>
                <a:cs typeface="+mn-cs"/>
              </a:rPr>
              <a:t>Objectives</a:t>
            </a:r>
            <a:endParaRPr kumimoji="1" lang="en-US" altLang="zh-CN" sz="2000" b="0" i="0" u="none" strike="noStrike" kern="1200" cap="none" spc="0" normalizeH="0" baseline="0" noProof="1" dirty="0" smtClean="0">
              <a:solidFill>
                <a:schemeClr val="tx1"/>
              </a:solidFill>
              <a:uFillTx/>
              <a:latin typeface="Arial" panose="020B0604020202020204" pitchFamily="34" charset="0"/>
              <a:ea typeface="宋体" panose="02010600030101010101" pitchFamily="2" charset="-122"/>
              <a:cs typeface="+mn-cs"/>
            </a:endParaRPr>
          </a:p>
          <a:p>
            <a:pPr marL="171450" marR="0" indent="-171450" algn="l" defTabSz="685800" rtl="0" eaLnBrk="1" fontAlgn="base" latinLnBrk="0" hangingPunct="1">
              <a:lnSpc>
                <a:spcPct val="90000"/>
              </a:lnSpc>
              <a:spcBef>
                <a:spcPts val="750"/>
              </a:spcBef>
              <a:spcAft>
                <a:spcPct val="0"/>
              </a:spcAft>
              <a:buClr>
                <a:srgbClr val="ED7D31"/>
              </a:buClr>
              <a:buSzPct val="75000"/>
              <a:buFont typeface="Wingdings" panose="05000000000000000000" charset="0"/>
              <a:buChar char="p"/>
            </a:pPr>
            <a:r>
              <a:rPr kumimoji="1" lang="en-US" altLang="zh-CN" sz="2800" b="1" i="0" u="none" strike="noStrike" kern="1200" cap="none" spc="0" normalizeH="0" baseline="0" noProof="1" dirty="0" smtClean="0">
                <a:solidFill>
                  <a:srgbClr val="7030A0"/>
                </a:solidFill>
                <a:uFillTx/>
                <a:latin typeface="Arial" panose="020B0604020202020204" pitchFamily="34" charset="0"/>
                <a:ea typeface="宋体" panose="02010600030101010101" pitchFamily="2" charset="-122"/>
                <a:cs typeface="+mn-cs"/>
              </a:rPr>
              <a:t> Approach</a:t>
            </a:r>
            <a:endParaRPr kumimoji="1" lang="en-US" altLang="zh-CN" sz="2800" b="1" i="0" u="none" strike="noStrike" kern="1200" cap="none" spc="0" normalizeH="0" baseline="0" noProof="1" dirty="0" smtClean="0">
              <a:solidFill>
                <a:srgbClr val="7030A0"/>
              </a:solidFill>
              <a:uFillTx/>
              <a:latin typeface="Arial" panose="020B0604020202020204" pitchFamily="34" charset="0"/>
              <a:ea typeface="宋体" panose="02010600030101010101" pitchFamily="2" charset="-122"/>
              <a:cs typeface="+mn-cs"/>
            </a:endParaRPr>
          </a:p>
          <a:p>
            <a:pPr marL="742950" marR="0" lvl="1" indent="-285750" algn="l" defTabSz="685800" rtl="0" eaLnBrk="1" fontAlgn="base" latinLnBrk="0" hangingPunct="1">
              <a:lnSpc>
                <a:spcPct val="90000"/>
              </a:lnSpc>
              <a:spcBef>
                <a:spcPts val="375"/>
              </a:spcBef>
              <a:spcAft>
                <a:spcPct val="0"/>
              </a:spcAft>
              <a:buClrTx/>
              <a:buSzTx/>
              <a:buFont typeface="Arial" panose="020B0604020202020204" pitchFamily="34" charset="0"/>
              <a:buChar char="•"/>
            </a:pPr>
            <a:r>
              <a:rPr kumimoji="1" lang="en-US" altLang="en-US" sz="2000" b="0" i="0" u="none" strike="noStrike" kern="1200" cap="none" spc="0" normalizeH="0" baseline="0" noProof="1" dirty="0" smtClean="0">
                <a:solidFill>
                  <a:schemeClr val="tx1"/>
                </a:solidFill>
                <a:uFillTx/>
                <a:latin typeface="Arial" panose="020B0604020202020204" pitchFamily="34" charset="0"/>
                <a:ea typeface="宋体" panose="02010600030101010101" pitchFamily="2" charset="-122"/>
                <a:cs typeface="+mn-cs"/>
              </a:rPr>
              <a:t>Basic idea</a:t>
            </a:r>
            <a:endParaRPr kumimoji="1" lang="en-US" altLang="en-US" sz="2000" b="0" i="0" u="none" strike="noStrike" kern="1200" cap="none" spc="0" normalizeH="0" baseline="0" noProof="1" dirty="0" smtClean="0">
              <a:solidFill>
                <a:schemeClr val="tx1"/>
              </a:solidFill>
              <a:uFillTx/>
              <a:latin typeface="Arial" panose="020B0604020202020204" pitchFamily="34" charset="0"/>
              <a:ea typeface="宋体" panose="02010600030101010101" pitchFamily="2" charset="-122"/>
              <a:cs typeface="+mn-cs"/>
            </a:endParaRPr>
          </a:p>
          <a:p>
            <a:pPr marL="742950" marR="0" lvl="1" indent="-285750" algn="l" defTabSz="685800" rtl="0" eaLnBrk="1" fontAlgn="base" latinLnBrk="0" hangingPunct="1">
              <a:lnSpc>
                <a:spcPct val="90000"/>
              </a:lnSpc>
              <a:spcBef>
                <a:spcPts val="375"/>
              </a:spcBef>
              <a:spcAft>
                <a:spcPct val="0"/>
              </a:spcAft>
              <a:buClrTx/>
              <a:buSzTx/>
              <a:buFont typeface="Arial" panose="020B0604020202020204" pitchFamily="34" charset="0"/>
              <a:buChar char="•"/>
            </a:pPr>
            <a:r>
              <a:rPr kumimoji="1" lang="en-US" altLang="en-US" sz="2000" b="0" i="0" u="none" strike="noStrike" kern="1200" cap="none" spc="0" normalizeH="0" baseline="0" noProof="1" dirty="0" smtClean="0">
                <a:solidFill>
                  <a:schemeClr val="tx1"/>
                </a:solidFill>
                <a:uFillTx/>
                <a:latin typeface="Arial" panose="020B0604020202020204" pitchFamily="34" charset="0"/>
                <a:ea typeface="宋体" panose="02010600030101010101" pitchFamily="2" charset="-122"/>
                <a:cs typeface="+mn-cs"/>
              </a:rPr>
              <a:t>DDT algorithm</a:t>
            </a:r>
            <a:endParaRPr kumimoji="1" lang="en-US" altLang="en-US" sz="2000" b="0" i="0" u="none" strike="noStrike" kern="1200" cap="none" spc="0" normalizeH="0" baseline="0" noProof="1" dirty="0" smtClean="0">
              <a:solidFill>
                <a:schemeClr val="tx1"/>
              </a:solidFill>
              <a:uFillTx/>
              <a:latin typeface="Arial" panose="020B0604020202020204" pitchFamily="34" charset="0"/>
              <a:ea typeface="宋体" panose="02010600030101010101" pitchFamily="2" charset="-122"/>
              <a:cs typeface="+mn-cs"/>
            </a:endParaRPr>
          </a:p>
          <a:p>
            <a:pPr marL="0" marR="0" lvl="1" indent="0" algn="l" defTabSz="685800" rtl="0" eaLnBrk="1" fontAlgn="base" latinLnBrk="0" hangingPunct="1">
              <a:lnSpc>
                <a:spcPct val="90000"/>
              </a:lnSpc>
              <a:spcBef>
                <a:spcPts val="700"/>
              </a:spcBef>
              <a:spcAft>
                <a:spcPct val="0"/>
              </a:spcAft>
              <a:buClr>
                <a:schemeClr val="accent2"/>
              </a:buClr>
              <a:buSzPct val="75000"/>
              <a:buFont typeface="Wingdings" panose="05000000000000000000" charset="0"/>
              <a:buChar char="p"/>
            </a:pPr>
            <a:r>
              <a:rPr kumimoji="1" lang="en-US" altLang="zh-CN" sz="2800" b="1" i="0" u="none" strike="noStrike" kern="1200" cap="none" spc="0" normalizeH="0" baseline="0" noProof="1" dirty="0" smtClean="0">
                <a:solidFill>
                  <a:srgbClr val="7030A0"/>
                </a:solidFill>
                <a:uFillTx/>
                <a:latin typeface="Arial" panose="020B0604020202020204" pitchFamily="34" charset="0"/>
                <a:ea typeface="宋体" panose="02010600030101010101" pitchFamily="2" charset="-122"/>
                <a:cs typeface="+mn-cs"/>
              </a:rPr>
              <a:t> Evaluation</a:t>
            </a:r>
            <a:endParaRPr kumimoji="1" lang="en-US" altLang="zh-CN" sz="2800" b="1" i="0" u="none" strike="noStrike" kern="1200" cap="none" spc="0" normalizeH="0" baseline="0" noProof="1" dirty="0" smtClean="0">
              <a:solidFill>
                <a:srgbClr val="7030A0"/>
              </a:solidFill>
              <a:uFillTx/>
              <a:latin typeface="Arial" panose="020B0604020202020204" pitchFamily="34" charset="0"/>
              <a:ea typeface="宋体" panose="02010600030101010101" pitchFamily="2" charset="-122"/>
              <a:cs typeface="+mn-cs"/>
            </a:endParaRPr>
          </a:p>
          <a:p>
            <a:pPr marL="742950" marR="0" lvl="1" indent="-285750" algn="l" defTabSz="685800" rtl="0" eaLnBrk="1" fontAlgn="base" latinLnBrk="0" hangingPunct="1">
              <a:lnSpc>
                <a:spcPct val="90000"/>
              </a:lnSpc>
              <a:spcBef>
                <a:spcPts val="375"/>
              </a:spcBef>
              <a:spcAft>
                <a:spcPct val="0"/>
              </a:spcAft>
              <a:buClrTx/>
              <a:buSzTx/>
              <a:buFont typeface="Arial" panose="020B0604020202020204" pitchFamily="34" charset="0"/>
              <a:buChar char="•"/>
            </a:pPr>
            <a:r>
              <a:rPr kumimoji="1" lang="en-US" altLang="en-US" sz="2000" b="0" i="0" u="none" strike="noStrike" kern="1200" cap="none" spc="0" normalizeH="0" baseline="0" noProof="1" dirty="0" smtClean="0">
                <a:solidFill>
                  <a:schemeClr val="tx1"/>
                </a:solidFill>
                <a:uFillTx/>
                <a:latin typeface="Arial" panose="020B0604020202020204" pitchFamily="34" charset="0"/>
                <a:ea typeface="宋体" panose="02010600030101010101" pitchFamily="2" charset="-122"/>
                <a:cs typeface="+mn-cs"/>
                <a:sym typeface="+mn-ea"/>
              </a:rPr>
              <a:t>Small-scaled real implementation</a:t>
            </a:r>
            <a:endParaRPr kumimoji="1" lang="en-US" altLang="en-US" sz="2000" b="0" i="0" u="none" strike="noStrike" kern="1200" cap="none" spc="0" normalizeH="0" baseline="0" noProof="1" dirty="0" smtClean="0">
              <a:solidFill>
                <a:schemeClr val="tx1"/>
              </a:solidFill>
              <a:uFillTx/>
              <a:latin typeface="Arial" panose="020B0604020202020204" pitchFamily="34" charset="0"/>
              <a:ea typeface="宋体" panose="02010600030101010101" pitchFamily="2" charset="-122"/>
              <a:cs typeface="+mn-cs"/>
              <a:sym typeface="+mn-ea"/>
            </a:endParaRPr>
          </a:p>
          <a:p>
            <a:pPr marL="742950" marR="0" lvl="1" indent="-285750" algn="l" defTabSz="685800" rtl="0" eaLnBrk="1" fontAlgn="base" latinLnBrk="0" hangingPunct="1">
              <a:lnSpc>
                <a:spcPct val="90000"/>
              </a:lnSpc>
              <a:spcBef>
                <a:spcPts val="375"/>
              </a:spcBef>
              <a:spcAft>
                <a:spcPct val="0"/>
              </a:spcAft>
              <a:buClrTx/>
              <a:buSzTx/>
              <a:buFont typeface="Arial" panose="020B0604020202020204" pitchFamily="34" charset="0"/>
              <a:buChar char="•"/>
            </a:pPr>
            <a:r>
              <a:rPr kumimoji="1" lang="en-US" altLang="en-US" sz="2000" b="0" i="0" u="none" strike="noStrike" kern="1200" cap="none" spc="0" normalizeH="0" baseline="0" noProof="1" dirty="0" smtClean="0">
                <a:solidFill>
                  <a:schemeClr val="tx1"/>
                </a:solidFill>
                <a:uFillTx/>
                <a:latin typeface="Arial" panose="020B0604020202020204" pitchFamily="34" charset="0"/>
                <a:ea typeface="宋体" panose="02010600030101010101" pitchFamily="2" charset="-122"/>
                <a:cs typeface="+mn-cs"/>
                <a:sym typeface="+mn-ea"/>
              </a:rPr>
              <a:t>Large-scaled simulation</a:t>
            </a:r>
            <a:endParaRPr kumimoji="1" lang="en-US" altLang="en-US" sz="2000" b="0" i="0" u="none" strike="noStrike" kern="1200" cap="none" spc="0" normalizeH="0" baseline="0" noProof="1" dirty="0" smtClean="0">
              <a:solidFill>
                <a:schemeClr val="tx1"/>
              </a:solidFill>
              <a:uFillTx/>
              <a:latin typeface="Arial" panose="020B0604020202020204" pitchFamily="34" charset="0"/>
              <a:ea typeface="宋体" panose="02010600030101010101" pitchFamily="2" charset="-122"/>
              <a:cs typeface="+mn-cs"/>
              <a:sym typeface="+mn-ea"/>
            </a:endParaRPr>
          </a:p>
          <a:p>
            <a:pPr marL="0" marR="0" lvl="1" indent="0" algn="l" defTabSz="685800" rtl="0" eaLnBrk="1" fontAlgn="base" latinLnBrk="0" hangingPunct="1">
              <a:lnSpc>
                <a:spcPct val="90000"/>
              </a:lnSpc>
              <a:spcBef>
                <a:spcPts val="700"/>
              </a:spcBef>
              <a:spcAft>
                <a:spcPct val="0"/>
              </a:spcAft>
              <a:buClr>
                <a:schemeClr val="accent2"/>
              </a:buClr>
              <a:buSzPct val="75000"/>
              <a:buFont typeface="Wingdings" panose="05000000000000000000" charset="0"/>
              <a:buChar char="p"/>
            </a:pPr>
            <a:r>
              <a:rPr kumimoji="1" lang="en-US" altLang="zh-CN" sz="2800" b="1" i="0" u="none" strike="noStrike" kern="1200" cap="none" spc="0" normalizeH="0" baseline="0" noProof="1" dirty="0" smtClean="0">
                <a:solidFill>
                  <a:srgbClr val="7030A0"/>
                </a:solidFill>
                <a:uFillTx/>
                <a:latin typeface="Arial" panose="020B0604020202020204" pitchFamily="34" charset="0"/>
                <a:ea typeface="宋体" panose="02010600030101010101" pitchFamily="2" charset="-122"/>
                <a:cs typeface="+mn-cs"/>
              </a:rPr>
              <a:t> Conclusion</a:t>
            </a:r>
            <a:endParaRPr kumimoji="1" lang="en-US" altLang="zh-CN" sz="2800" b="1" i="0" u="none" strike="noStrike" kern="1200" cap="none" spc="0" normalizeH="0" baseline="0" noProof="1" dirty="0" smtClean="0">
              <a:solidFill>
                <a:srgbClr val="7030A0"/>
              </a:solidFill>
              <a:uFillTx/>
              <a:latin typeface="Arial" panose="020B0604020202020204" pitchFamily="34" charset="0"/>
              <a:ea typeface="宋体" panose="02010600030101010101" pitchFamily="2" charset="-122"/>
              <a:cs typeface="+mn-cs"/>
            </a:endParaRPr>
          </a:p>
        </p:txBody>
      </p:sp>
      <p:pic>
        <p:nvPicPr>
          <p:cNvPr id="8199" name="图片 5"/>
          <p:cNvPicPr>
            <a:picLocks noChangeAspect="1"/>
          </p:cNvPicPr>
          <p:nvPr/>
        </p:nvPicPr>
        <p:blipFill>
          <a:blip r:embed="rId3"/>
          <a:stretch>
            <a:fillRect/>
          </a:stretch>
        </p:blipFill>
        <p:spPr>
          <a:xfrm>
            <a:off x="4483100" y="862013"/>
            <a:ext cx="4276725" cy="5530850"/>
          </a:xfrm>
          <a:prstGeom prst="rect">
            <a:avLst/>
          </a:prstGeom>
          <a:noFill/>
          <a:ln w="9525">
            <a:noFill/>
          </a:ln>
        </p:spPr>
      </p:pic>
    </p:spTree>
    <p:custDataLst>
      <p:tags r:id="rId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8"/>
          <p:cNvSpPr/>
          <p:nvPr/>
        </p:nvSpPr>
        <p:spPr>
          <a:xfrm>
            <a:off x="4138928" y="6583044"/>
            <a:ext cx="4965700" cy="245109"/>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7" name="标题 1"/>
          <p:cNvSpPr>
            <a:spLocks noGrp="1"/>
          </p:cNvSpPr>
          <p:nvPr>
            <p:ph type="title"/>
          </p:nvPr>
        </p:nvSpPr>
        <p:spPr>
          <a:xfrm>
            <a:off x="3433444" y="2555238"/>
            <a:ext cx="2310131"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Approach</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18" name="直接连接符 17"/>
          <p:cNvCxnSpPr/>
          <p:nvPr/>
        </p:nvCxnSpPr>
        <p:spPr>
          <a:xfrm flipV="1">
            <a:off x="3403600" y="3221038"/>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769" name="Picture 4" descr="%E4%B8%AD%E5%8D%97%E5%A4%A7%E5%AD%A6%E6%A0%A1%E5%BE%BD"/>
          <p:cNvPicPr>
            <a:picLocks noChangeAspect="1"/>
          </p:cNvPicPr>
          <p:nvPr/>
        </p:nvPicPr>
        <p:blipFill>
          <a:blip r:embed="rId1"/>
          <a:stretch>
            <a:fillRect/>
          </a:stretch>
        </p:blipFill>
        <p:spPr>
          <a:xfrm>
            <a:off x="7527925" y="322263"/>
            <a:ext cx="450850" cy="450850"/>
          </a:xfrm>
          <a:prstGeom prst="rect">
            <a:avLst/>
          </a:prstGeom>
          <a:noFill/>
          <a:ln w="9525">
            <a:noFill/>
          </a:ln>
        </p:spPr>
      </p:pic>
      <p:pic>
        <p:nvPicPr>
          <p:cNvPr id="32770" name="图片 7"/>
          <p:cNvPicPr>
            <a:picLocks noChangeAspect="1"/>
          </p:cNvPicPr>
          <p:nvPr/>
        </p:nvPicPr>
        <p:blipFill>
          <a:blip r:embed="rId2"/>
          <a:stretch>
            <a:fillRect/>
          </a:stretch>
        </p:blipFill>
        <p:spPr>
          <a:xfrm>
            <a:off x="7978775" y="349250"/>
            <a:ext cx="942975" cy="396875"/>
          </a:xfrm>
          <a:prstGeom prst="rect">
            <a:avLst/>
          </a:prstGeom>
          <a:noFill/>
          <a:ln w="9525">
            <a:noFill/>
          </a:ln>
        </p:spPr>
      </p:pic>
      <p:sp>
        <p:nvSpPr>
          <p:cNvPr id="4" name="矩形 8"/>
          <p:cNvSpPr/>
          <p:nvPr/>
        </p:nvSpPr>
        <p:spPr>
          <a:xfrm>
            <a:off x="4138927" y="6583044"/>
            <a:ext cx="4965700" cy="245108"/>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2" name="圆角矩形 1"/>
          <p:cNvSpPr/>
          <p:nvPr/>
        </p:nvSpPr>
        <p:spPr>
          <a:xfrm>
            <a:off x="3468688" y="2030413"/>
            <a:ext cx="1633538" cy="4348163"/>
          </a:xfrm>
          <a:prstGeom prst="roundRect">
            <a:avLst/>
          </a:prstGeom>
          <a:gradFill>
            <a:gsLst>
              <a:gs pos="0">
                <a:schemeClr val="accent1">
                  <a:lumMod val="110000"/>
                  <a:satMod val="105000"/>
                  <a:tint val="67000"/>
                  <a:alpha val="100000"/>
                </a:schemeClr>
              </a:gs>
              <a:gs pos="50000">
                <a:schemeClr val="accent1">
                  <a:lumMod val="105000"/>
                  <a:satMod val="103000"/>
                  <a:tint val="73000"/>
                </a:schemeClr>
              </a:gs>
              <a:gs pos="100000">
                <a:schemeClr val="accent1">
                  <a:lumMod val="105000"/>
                  <a:satMod val="109000"/>
                  <a:tint val="81000"/>
                </a:schemeClr>
              </a:gs>
            </a:gsLst>
          </a:gradFill>
          <a:ln w="28575" cmpd="sng">
            <a:solidFill>
              <a:schemeClr val="accent1">
                <a:shade val="50000"/>
              </a:schemeClr>
            </a:solidFill>
            <a:prstDash val="solid"/>
          </a:ln>
        </p:spPr>
        <p:style>
          <a:lnRef idx="1">
            <a:schemeClr val="accent1"/>
          </a:lnRef>
          <a:fillRef idx="2">
            <a:schemeClr val="accent1"/>
          </a:fillRef>
          <a:effectRef idx="1">
            <a:schemeClr val="accent1"/>
          </a:effectRef>
          <a:fontRef idx="minor">
            <a:schemeClr val="dk1"/>
          </a:fontRef>
        </p:style>
        <p:txBody>
          <a:bodyPr rtlCol="0" anchor="ctr"/>
          <a:p>
            <a:pPr algn="ctr" fontAlgn="base"/>
            <a:endParaRPr lang="zh-CN" altLang="en-US" strike="noStrike" noProof="1"/>
          </a:p>
        </p:txBody>
      </p:sp>
      <p:sp>
        <p:nvSpPr>
          <p:cNvPr id="6" name="矩形 5"/>
          <p:cNvSpPr/>
          <p:nvPr/>
        </p:nvSpPr>
        <p:spPr>
          <a:xfrm>
            <a:off x="3587750" y="4814888"/>
            <a:ext cx="1397000" cy="425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ECN</a:t>
            </a:r>
            <a:endParaRPr lang="en-US" altLang="zh-CN" strike="noStrike" noProof="1"/>
          </a:p>
        </p:txBody>
      </p:sp>
      <p:sp>
        <p:nvSpPr>
          <p:cNvPr id="8" name="矩形 7"/>
          <p:cNvSpPr/>
          <p:nvPr/>
        </p:nvSpPr>
        <p:spPr>
          <a:xfrm>
            <a:off x="3587750" y="5768975"/>
            <a:ext cx="1397000" cy="4254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non-ECN</a:t>
            </a:r>
            <a:endParaRPr lang="en-US" altLang="zh-CN" strike="noStrike" noProof="1"/>
          </a:p>
        </p:txBody>
      </p:sp>
      <p:sp>
        <p:nvSpPr>
          <p:cNvPr id="10" name="矩形 9"/>
          <p:cNvSpPr/>
          <p:nvPr/>
        </p:nvSpPr>
        <p:spPr>
          <a:xfrm>
            <a:off x="3587750" y="5299075"/>
            <a:ext cx="1397000" cy="4254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non-ECN</a:t>
            </a:r>
            <a:endParaRPr lang="en-US" altLang="zh-CN" strike="noStrike" noProof="1"/>
          </a:p>
        </p:txBody>
      </p:sp>
      <p:sp>
        <p:nvSpPr>
          <p:cNvPr id="11" name="矩形 10"/>
          <p:cNvSpPr/>
          <p:nvPr/>
        </p:nvSpPr>
        <p:spPr>
          <a:xfrm>
            <a:off x="3587750" y="4325938"/>
            <a:ext cx="1397000" cy="425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ECN</a:t>
            </a:r>
            <a:endParaRPr lang="en-US" altLang="zh-CN" strike="noStrike" noProof="1"/>
          </a:p>
        </p:txBody>
      </p:sp>
      <p:sp>
        <p:nvSpPr>
          <p:cNvPr id="12" name="矩形 11"/>
          <p:cNvSpPr/>
          <p:nvPr/>
        </p:nvSpPr>
        <p:spPr>
          <a:xfrm>
            <a:off x="3587750" y="3779838"/>
            <a:ext cx="1397000" cy="4254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non-ECN</a:t>
            </a:r>
            <a:endParaRPr lang="en-US" altLang="zh-CN" strike="noStrike" noProof="1"/>
          </a:p>
        </p:txBody>
      </p:sp>
      <p:sp>
        <p:nvSpPr>
          <p:cNvPr id="14" name="矩形 13"/>
          <p:cNvSpPr/>
          <p:nvPr/>
        </p:nvSpPr>
        <p:spPr>
          <a:xfrm>
            <a:off x="3587750" y="3308350"/>
            <a:ext cx="1397000" cy="425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ECN+CE</a:t>
            </a:r>
            <a:endParaRPr lang="en-US" altLang="zh-CN" strike="noStrike" noProof="1"/>
          </a:p>
        </p:txBody>
      </p:sp>
      <p:sp>
        <p:nvSpPr>
          <p:cNvPr id="15" name="矩形 14"/>
          <p:cNvSpPr/>
          <p:nvPr/>
        </p:nvSpPr>
        <p:spPr>
          <a:xfrm>
            <a:off x="3586163" y="2289175"/>
            <a:ext cx="1397000" cy="425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ECN+CE</a:t>
            </a:r>
            <a:endParaRPr lang="en-US" altLang="zh-CN" strike="noStrike" noProof="1"/>
          </a:p>
        </p:txBody>
      </p:sp>
      <p:sp>
        <p:nvSpPr>
          <p:cNvPr id="20" name="文本框 19"/>
          <p:cNvSpPr txBox="1"/>
          <p:nvPr/>
        </p:nvSpPr>
        <p:spPr>
          <a:xfrm>
            <a:off x="873125" y="4081779"/>
            <a:ext cx="2181225" cy="368300"/>
          </a:xfrm>
          <a:prstGeom prst="rect">
            <a:avLst/>
          </a:prstGeom>
          <a:noFill/>
          <a:ln w="9525">
            <a:noFill/>
          </a:ln>
        </p:spPr>
        <p:txBody>
          <a:bodyPr wrap="square" anchor="t">
            <a:spAutoFit/>
            <a:scene3d>
              <a:camera prst="orthographicFront"/>
              <a:lightRig rig="threePt" dir="t"/>
            </a:scene3d>
          </a:bodyPr>
          <a:p>
            <a:r>
              <a:rPr lang="en-US" altLang="zh-CN" b="1" noProof="1">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Marking threshold</a:t>
            </a:r>
            <a:endParaRPr lang="en-US" altLang="zh-CN" b="1" noProof="1">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endParaRPr>
          </a:p>
        </p:txBody>
      </p:sp>
      <p:sp>
        <p:nvSpPr>
          <p:cNvPr id="22" name="右大括号 21"/>
          <p:cNvSpPr/>
          <p:nvPr/>
        </p:nvSpPr>
        <p:spPr>
          <a:xfrm>
            <a:off x="5354638" y="2776538"/>
            <a:ext cx="293688" cy="3603625"/>
          </a:xfrm>
          <a:prstGeom prst="rightBrace">
            <a:avLst/>
          </a:prstGeom>
          <a:ln w="28575" cmpd="sng">
            <a:solidFill>
              <a:schemeClr val="accent6"/>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23" name="右大括号 22"/>
          <p:cNvSpPr/>
          <p:nvPr/>
        </p:nvSpPr>
        <p:spPr>
          <a:xfrm>
            <a:off x="5354638" y="1104900"/>
            <a:ext cx="293688" cy="1671638"/>
          </a:xfrm>
          <a:prstGeom prst="rightBrace">
            <a:avLst/>
          </a:prstGeom>
          <a:ln w="28575" cmpd="sng">
            <a:solidFill>
              <a:schemeClr val="accent6"/>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24" name="文本框 23"/>
          <p:cNvSpPr txBox="1"/>
          <p:nvPr/>
        </p:nvSpPr>
        <p:spPr>
          <a:xfrm>
            <a:off x="5697538" y="4383088"/>
            <a:ext cx="3311525" cy="368300"/>
          </a:xfrm>
          <a:prstGeom prst="rect">
            <a:avLst/>
          </a:prstGeom>
          <a:noFill/>
          <a:ln w="9525">
            <a:noFill/>
          </a:ln>
        </p:spPr>
        <p:txBody>
          <a:bodyPr wrap="square" anchor="t">
            <a:spAutoFit/>
          </a:bodyPr>
          <a:p>
            <a:r>
              <a:rPr lang="en-US" altLang="zh-CN" b="1" noProof="1">
                <a:solidFill>
                  <a:schemeClr val="accent6"/>
                </a:solidFill>
                <a:latin typeface="Arial" panose="020B0604020202020204" pitchFamily="34" charset="0"/>
                <a:ea typeface="宋体" panose="02010600030101010101" pitchFamily="2" charset="-122"/>
                <a:cs typeface="+mn-cs"/>
              </a:rPr>
              <a:t>All non-ECN packets queued</a:t>
            </a:r>
            <a:endParaRPr lang="en-US" altLang="zh-CN" b="1" noProof="1">
              <a:solidFill>
                <a:schemeClr val="accent6"/>
              </a:solidFill>
              <a:latin typeface="Arial" panose="020B0604020202020204" pitchFamily="34" charset="0"/>
              <a:ea typeface="宋体" panose="02010600030101010101" pitchFamily="2" charset="-122"/>
            </a:endParaRPr>
          </a:p>
        </p:txBody>
      </p:sp>
      <p:sp>
        <p:nvSpPr>
          <p:cNvPr id="26" name="文本框 25"/>
          <p:cNvSpPr txBox="1"/>
          <p:nvPr/>
        </p:nvSpPr>
        <p:spPr>
          <a:xfrm>
            <a:off x="5697538" y="1755775"/>
            <a:ext cx="3422650" cy="368300"/>
          </a:xfrm>
          <a:prstGeom prst="rect">
            <a:avLst/>
          </a:prstGeom>
          <a:noFill/>
          <a:ln w="9525">
            <a:noFill/>
          </a:ln>
        </p:spPr>
        <p:txBody>
          <a:bodyPr wrap="square" anchor="t">
            <a:spAutoFit/>
          </a:bodyPr>
          <a:p>
            <a:r>
              <a:rPr lang="en-US" altLang="zh-CN" b="1" noProof="1">
                <a:solidFill>
                  <a:schemeClr val="accent6"/>
                </a:solidFill>
                <a:latin typeface="Arial" panose="020B0604020202020204" pitchFamily="34" charset="0"/>
                <a:ea typeface="宋体" panose="02010600030101010101" pitchFamily="2" charset="-122"/>
                <a:cs typeface="+mn-cs"/>
              </a:rPr>
              <a:t>All non-ECN packets dropped</a:t>
            </a:r>
            <a:endParaRPr lang="en-US" altLang="zh-CN" b="1" noProof="1">
              <a:solidFill>
                <a:schemeClr val="accent6"/>
              </a:solidFill>
              <a:latin typeface="Arial" panose="020B0604020202020204" pitchFamily="34" charset="0"/>
              <a:ea typeface="宋体" panose="02010600030101010101" pitchFamily="2" charset="-122"/>
            </a:endParaRPr>
          </a:p>
        </p:txBody>
      </p:sp>
      <p:sp>
        <p:nvSpPr>
          <p:cNvPr id="16" name="标题 1"/>
          <p:cNvSpPr>
            <a:spLocks noGrp="1"/>
          </p:cNvSpPr>
          <p:nvPr>
            <p:ph type="title"/>
          </p:nvPr>
        </p:nvSpPr>
        <p:spPr>
          <a:xfrm>
            <a:off x="41910" y="195577"/>
            <a:ext cx="2310130"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Approach</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17" name="直接连接符 16"/>
          <p:cNvCxnSpPr/>
          <p:nvPr/>
        </p:nvCxnSpPr>
        <p:spPr>
          <a:xfrm flipV="1">
            <a:off x="12700" y="862013"/>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标题 1"/>
          <p:cNvSpPr>
            <a:spLocks noGrp="1"/>
          </p:cNvSpPr>
          <p:nvPr/>
        </p:nvSpPr>
        <p:spPr>
          <a:xfrm>
            <a:off x="25400" y="968374"/>
            <a:ext cx="2310125" cy="201930"/>
          </a:xfrm>
          <a:prstGeom prst="rect">
            <a:avLst/>
          </a:prstGeom>
          <a:noFill/>
          <a:ln w="9525">
            <a:noFill/>
          </a:ln>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eaLnBrk="1" fontAlgn="base" hangingPunct="1"/>
            <a:r>
              <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rPr>
              <a:t>Basic idea</a:t>
            </a:r>
            <a:endPar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sp>
        <p:nvSpPr>
          <p:cNvPr id="27" name="矩形 26"/>
          <p:cNvSpPr/>
          <p:nvPr/>
        </p:nvSpPr>
        <p:spPr>
          <a:xfrm>
            <a:off x="3587750" y="2844800"/>
            <a:ext cx="1397000" cy="4254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trike="noStrike" noProof="1"/>
              <a:t>non-ECN</a:t>
            </a:r>
            <a:endParaRPr lang="en-US" altLang="zh-CN" strike="noStrike" noProof="1"/>
          </a:p>
        </p:txBody>
      </p:sp>
      <p:sp>
        <p:nvSpPr>
          <p:cNvPr id="28" name="文本框 27"/>
          <p:cNvSpPr txBox="1"/>
          <p:nvPr/>
        </p:nvSpPr>
        <p:spPr>
          <a:xfrm>
            <a:off x="5503544" y="2592069"/>
            <a:ext cx="2303781" cy="368300"/>
          </a:xfrm>
          <a:prstGeom prst="rect">
            <a:avLst/>
          </a:prstGeom>
          <a:noFill/>
          <a:ln w="9525">
            <a:noFill/>
          </a:ln>
        </p:spPr>
        <p:txBody>
          <a:bodyPr wrap="square" anchor="t">
            <a:spAutoFit/>
            <a:scene3d>
              <a:camera prst="orthographicFront"/>
              <a:lightRig rig="threePt" dir="t"/>
            </a:scene3d>
          </a:bodyPr>
          <a:p>
            <a:r>
              <a:rPr lang="en-US" altLang="zh-CN" b="1" noProof="1">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rPr>
              <a:t>Dropping threshold</a:t>
            </a:r>
            <a:endParaRPr lang="en-US" altLang="zh-CN" b="1" noProof="1">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endParaRPr>
          </a:p>
        </p:txBody>
      </p:sp>
      <p:sp>
        <p:nvSpPr>
          <p:cNvPr id="34" name="左大括号 33"/>
          <p:cNvSpPr/>
          <p:nvPr/>
        </p:nvSpPr>
        <p:spPr>
          <a:xfrm>
            <a:off x="2963863" y="2032000"/>
            <a:ext cx="153988" cy="2233613"/>
          </a:xfrm>
          <a:prstGeom prst="lef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30" name="左大括号 29"/>
          <p:cNvSpPr/>
          <p:nvPr/>
        </p:nvSpPr>
        <p:spPr>
          <a:xfrm>
            <a:off x="2963863" y="1104900"/>
            <a:ext cx="153988" cy="925513"/>
          </a:xfrm>
          <a:prstGeom prst="lef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31" name="左大括号 30"/>
          <p:cNvSpPr/>
          <p:nvPr/>
        </p:nvSpPr>
        <p:spPr>
          <a:xfrm>
            <a:off x="2963863" y="4265613"/>
            <a:ext cx="153988" cy="2114550"/>
          </a:xfrm>
          <a:prstGeom prst="lef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32" name="文本框 31"/>
          <p:cNvSpPr txBox="1"/>
          <p:nvPr/>
        </p:nvSpPr>
        <p:spPr>
          <a:xfrm>
            <a:off x="96838" y="5138738"/>
            <a:ext cx="2819400" cy="368300"/>
          </a:xfrm>
          <a:prstGeom prst="rect">
            <a:avLst/>
          </a:prstGeom>
          <a:noFill/>
          <a:ln w="9525">
            <a:noFill/>
          </a:ln>
        </p:spPr>
        <p:txBody>
          <a:bodyPr wrap="square" anchor="t">
            <a:spAutoFit/>
          </a:bodyPr>
          <a:p>
            <a:r>
              <a:rPr lang="en-US" altLang="zh-CN" b="1">
                <a:solidFill>
                  <a:schemeClr val="accent2"/>
                </a:solidFill>
                <a:latin typeface="Arial" panose="020B0604020202020204" pitchFamily="34" charset="0"/>
                <a:ea typeface="宋体" panose="02010600030101010101" pitchFamily="2" charset="-122"/>
              </a:rPr>
              <a:t>All ECN packets queued</a:t>
            </a:r>
            <a:endParaRPr lang="en-US" altLang="zh-CN" b="1">
              <a:solidFill>
                <a:schemeClr val="accent2"/>
              </a:solidFill>
              <a:latin typeface="Arial" panose="020B0604020202020204" pitchFamily="34" charset="0"/>
              <a:ea typeface="宋体" panose="02010600030101010101" pitchFamily="2" charset="-122"/>
            </a:endParaRPr>
          </a:p>
        </p:txBody>
      </p:sp>
      <p:sp>
        <p:nvSpPr>
          <p:cNvPr id="33" name="文本框 32"/>
          <p:cNvSpPr txBox="1"/>
          <p:nvPr/>
        </p:nvSpPr>
        <p:spPr>
          <a:xfrm>
            <a:off x="96838" y="2965450"/>
            <a:ext cx="2819400" cy="368300"/>
          </a:xfrm>
          <a:prstGeom prst="rect">
            <a:avLst/>
          </a:prstGeom>
          <a:noFill/>
          <a:ln w="9525">
            <a:noFill/>
          </a:ln>
        </p:spPr>
        <p:txBody>
          <a:bodyPr wrap="square" anchor="t">
            <a:spAutoFit/>
          </a:bodyPr>
          <a:p>
            <a:r>
              <a:rPr lang="en-US" altLang="zh-CN" b="1">
                <a:solidFill>
                  <a:schemeClr val="accent2"/>
                </a:solidFill>
                <a:latin typeface="Arial" panose="020B0604020202020204" pitchFamily="34" charset="0"/>
                <a:ea typeface="宋体" panose="02010600030101010101" pitchFamily="2" charset="-122"/>
              </a:rPr>
              <a:t>All ECN packets marked</a:t>
            </a:r>
            <a:endParaRPr lang="en-US" altLang="zh-CN" b="1">
              <a:solidFill>
                <a:schemeClr val="accent2"/>
              </a:solidFill>
              <a:latin typeface="Arial" panose="020B0604020202020204" pitchFamily="34" charset="0"/>
              <a:ea typeface="宋体" panose="02010600030101010101" pitchFamily="2" charset="-122"/>
            </a:endParaRPr>
          </a:p>
        </p:txBody>
      </p:sp>
      <p:sp>
        <p:nvSpPr>
          <p:cNvPr id="35" name="文本框 34"/>
          <p:cNvSpPr txBox="1"/>
          <p:nvPr/>
        </p:nvSpPr>
        <p:spPr>
          <a:xfrm>
            <a:off x="25400" y="1387475"/>
            <a:ext cx="2995613" cy="368300"/>
          </a:xfrm>
          <a:prstGeom prst="rect">
            <a:avLst/>
          </a:prstGeom>
          <a:noFill/>
          <a:ln w="9525">
            <a:noFill/>
          </a:ln>
        </p:spPr>
        <p:txBody>
          <a:bodyPr wrap="square" anchor="t">
            <a:spAutoFit/>
          </a:bodyPr>
          <a:p>
            <a:r>
              <a:rPr lang="en-US" altLang="zh-CN" b="1">
                <a:solidFill>
                  <a:schemeClr val="accent2"/>
                </a:solidFill>
                <a:latin typeface="Arial" panose="020B0604020202020204" pitchFamily="34" charset="0"/>
                <a:ea typeface="宋体" panose="02010600030101010101" pitchFamily="2" charset="-122"/>
              </a:rPr>
              <a:t>All ECN packets dropped</a:t>
            </a:r>
            <a:endParaRPr lang="en-US" altLang="zh-CN" b="1">
              <a:solidFill>
                <a:schemeClr val="accent2"/>
              </a:solidFill>
              <a:latin typeface="Arial" panose="020B0604020202020204" pitchFamily="34" charset="0"/>
              <a:ea typeface="宋体" panose="02010600030101010101" pitchFamily="2" charset="-122"/>
            </a:endParaRPr>
          </a:p>
        </p:txBody>
      </p:sp>
      <p:cxnSp>
        <p:nvCxnSpPr>
          <p:cNvPr id="13" name="直接连接符 12"/>
          <p:cNvCxnSpPr/>
          <p:nvPr/>
        </p:nvCxnSpPr>
        <p:spPr>
          <a:xfrm>
            <a:off x="3190875" y="4265613"/>
            <a:ext cx="1903413" cy="0"/>
          </a:xfrm>
          <a:prstGeom prst="line">
            <a:avLst/>
          </a:prstGeom>
          <a:ln w="635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3489325" y="2776538"/>
            <a:ext cx="1749425" cy="3175"/>
          </a:xfrm>
          <a:prstGeom prst="line">
            <a:avLst/>
          </a:prstGeom>
          <a:ln w="63500" cap="rnd">
            <a:solidFill>
              <a:schemeClr val="accent6"/>
            </a:solidFill>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2"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ppt_x"/>
                                          </p:val>
                                        </p:tav>
                                        <p:tav tm="100000">
                                          <p:val>
                                            <p:strVal val="#ppt_x"/>
                                          </p:val>
                                        </p:tav>
                                      </p:tavLst>
                                    </p:anim>
                                    <p:anim calcmode="lin" valueType="num">
                                      <p:cBhvr additive="base">
                                        <p:cTn id="13" dur="500" fill="hold"/>
                                        <p:tgtEl>
                                          <p:spTgt spid="3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ppt_x"/>
                                          </p:val>
                                        </p:tav>
                                        <p:tav tm="100000">
                                          <p:val>
                                            <p:strVal val="#ppt_x"/>
                                          </p:val>
                                        </p:tav>
                                      </p:tavLst>
                                    </p:anim>
                                    <p:anim calcmode="lin" valueType="num">
                                      <p:cBhvr additive="base">
                                        <p:cTn id="17" dur="500" fill="hold"/>
                                        <p:tgtEl>
                                          <p:spTgt spid="30"/>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500" fill="hold"/>
                                        <p:tgtEl>
                                          <p:spTgt spid="34"/>
                                        </p:tgtEl>
                                        <p:attrNameLst>
                                          <p:attrName>ppt_x</p:attrName>
                                        </p:attrNameLst>
                                      </p:cBhvr>
                                      <p:tavLst>
                                        <p:tav tm="0">
                                          <p:val>
                                            <p:strVal val="#ppt_x"/>
                                          </p:val>
                                        </p:tav>
                                        <p:tav tm="100000">
                                          <p:val>
                                            <p:strVal val="#ppt_x"/>
                                          </p:val>
                                        </p:tav>
                                      </p:tavLst>
                                    </p:anim>
                                    <p:anim calcmode="lin" valueType="num">
                                      <p:cBhvr additive="base">
                                        <p:cTn id="21" dur="500" fill="hold"/>
                                        <p:tgtEl>
                                          <p:spTgt spid="34"/>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fill="hold"/>
                                        <p:tgtEl>
                                          <p:spTgt spid="33"/>
                                        </p:tgtEl>
                                        <p:attrNameLst>
                                          <p:attrName>ppt_x</p:attrName>
                                        </p:attrNameLst>
                                      </p:cBhvr>
                                      <p:tavLst>
                                        <p:tav tm="0">
                                          <p:val>
                                            <p:strVal val="#ppt_x"/>
                                          </p:val>
                                        </p:tav>
                                        <p:tav tm="100000">
                                          <p:val>
                                            <p:strVal val="#ppt_x"/>
                                          </p:val>
                                        </p:tav>
                                      </p:tavLst>
                                    </p:anim>
                                    <p:anim calcmode="lin" valueType="num">
                                      <p:cBhvr additive="base">
                                        <p:cTn id="25" dur="500" fill="hold"/>
                                        <p:tgtEl>
                                          <p:spTgt spid="33"/>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fill="hold"/>
                                        <p:tgtEl>
                                          <p:spTgt spid="20"/>
                                        </p:tgtEl>
                                        <p:attrNameLst>
                                          <p:attrName>ppt_x</p:attrName>
                                        </p:attrNameLst>
                                      </p:cBhvr>
                                      <p:tavLst>
                                        <p:tav tm="0">
                                          <p:val>
                                            <p:strVal val="#ppt_x"/>
                                          </p:val>
                                        </p:tav>
                                        <p:tav tm="100000">
                                          <p:val>
                                            <p:strVal val="#ppt_x"/>
                                          </p:val>
                                        </p:tav>
                                      </p:tavLst>
                                    </p:anim>
                                    <p:anim calcmode="lin" valueType="num">
                                      <p:cBhvr additive="base">
                                        <p:cTn id="29" dur="500" fill="hold"/>
                                        <p:tgtEl>
                                          <p:spTgt spid="2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ppt_x"/>
                                          </p:val>
                                        </p:tav>
                                        <p:tav tm="100000">
                                          <p:val>
                                            <p:strVal val="#ppt_x"/>
                                          </p:val>
                                        </p:tav>
                                      </p:tavLst>
                                    </p:anim>
                                    <p:anim calcmode="lin" valueType="num">
                                      <p:cBhvr additive="base">
                                        <p:cTn id="33" dur="500" fill="hold"/>
                                        <p:tgtEl>
                                          <p:spTgt spid="3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ppt_x"/>
                                          </p:val>
                                        </p:tav>
                                        <p:tav tm="100000">
                                          <p:val>
                                            <p:strVal val="#ppt_x"/>
                                          </p:val>
                                        </p:tav>
                                      </p:tavLst>
                                    </p:anim>
                                    <p:anim calcmode="lin" valueType="num">
                                      <p:cBhvr additive="base">
                                        <p:cTn id="37" dur="500" fill="hold"/>
                                        <p:tgtEl>
                                          <p:spTgt spid="31"/>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additive="base">
                                        <p:cTn id="46" dur="500" fill="hold"/>
                                        <p:tgtEl>
                                          <p:spTgt spid="23"/>
                                        </p:tgtEl>
                                        <p:attrNameLst>
                                          <p:attrName>ppt_x</p:attrName>
                                        </p:attrNameLst>
                                      </p:cBhvr>
                                      <p:tavLst>
                                        <p:tav tm="0">
                                          <p:val>
                                            <p:strVal val="#ppt_x"/>
                                          </p:val>
                                        </p:tav>
                                        <p:tav tm="100000">
                                          <p:val>
                                            <p:strVal val="#ppt_x"/>
                                          </p:val>
                                        </p:tav>
                                      </p:tavLst>
                                    </p:anim>
                                    <p:anim calcmode="lin" valueType="num">
                                      <p:cBhvr additive="base">
                                        <p:cTn id="47" dur="500" fill="hold"/>
                                        <p:tgtEl>
                                          <p:spTgt spid="23"/>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additive="base">
                                        <p:cTn id="50" dur="500" fill="hold"/>
                                        <p:tgtEl>
                                          <p:spTgt spid="26"/>
                                        </p:tgtEl>
                                        <p:attrNameLst>
                                          <p:attrName>ppt_x</p:attrName>
                                        </p:attrNameLst>
                                      </p:cBhvr>
                                      <p:tavLst>
                                        <p:tav tm="0">
                                          <p:val>
                                            <p:strVal val="#ppt_x"/>
                                          </p:val>
                                        </p:tav>
                                        <p:tav tm="100000">
                                          <p:val>
                                            <p:strVal val="#ppt_x"/>
                                          </p:val>
                                        </p:tav>
                                      </p:tavLst>
                                    </p:anim>
                                    <p:anim calcmode="lin" valueType="num">
                                      <p:cBhvr additive="base">
                                        <p:cTn id="51" dur="500" fill="hold"/>
                                        <p:tgtEl>
                                          <p:spTgt spid="26"/>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500" fill="hold"/>
                                        <p:tgtEl>
                                          <p:spTgt spid="28"/>
                                        </p:tgtEl>
                                        <p:attrNameLst>
                                          <p:attrName>ppt_x</p:attrName>
                                        </p:attrNameLst>
                                      </p:cBhvr>
                                      <p:tavLst>
                                        <p:tav tm="0">
                                          <p:val>
                                            <p:strVal val="#ppt_x"/>
                                          </p:val>
                                        </p:tav>
                                        <p:tav tm="100000">
                                          <p:val>
                                            <p:strVal val="#ppt_x"/>
                                          </p:val>
                                        </p:tav>
                                      </p:tavLst>
                                    </p:anim>
                                    <p:anim calcmode="lin" valueType="num">
                                      <p:cBhvr additive="base">
                                        <p:cTn id="59" dur="500" fill="hold"/>
                                        <p:tgtEl>
                                          <p:spTgt spid="28"/>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500" fill="hold"/>
                                        <p:tgtEl>
                                          <p:spTgt spid="24"/>
                                        </p:tgtEl>
                                        <p:attrNameLst>
                                          <p:attrName>ppt_x</p:attrName>
                                        </p:attrNameLst>
                                      </p:cBhvr>
                                      <p:tavLst>
                                        <p:tav tm="0">
                                          <p:val>
                                            <p:strVal val="#ppt_x"/>
                                          </p:val>
                                        </p:tav>
                                        <p:tav tm="100000">
                                          <p:val>
                                            <p:strVal val="#ppt_x"/>
                                          </p:val>
                                        </p:tav>
                                      </p:tavLst>
                                    </p:anim>
                                    <p:anim calcmode="lin" valueType="num">
                                      <p:cBhvr additive="base">
                                        <p:cTn id="6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down)">
                                      <p:cBhvr>
                                        <p:cTn id="72" dur="500"/>
                                        <p:tgtEl>
                                          <p:spTgt spid="15"/>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down)">
                                      <p:cBhvr>
                                        <p:cTn id="75" dur="500"/>
                                        <p:tgtEl>
                                          <p:spTgt spid="27"/>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wipe(down)">
                                      <p:cBhvr>
                                        <p:cTn id="78" dur="500"/>
                                        <p:tgtEl>
                                          <p:spTgt spid="14"/>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wipe(down)">
                                      <p:cBhvr>
                                        <p:cTn id="81" dur="500"/>
                                        <p:tgtEl>
                                          <p:spTgt spid="12"/>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ipe(down)">
                                      <p:cBhvr>
                                        <p:cTn id="84" dur="500"/>
                                        <p:tgtEl>
                                          <p:spTgt spid="11"/>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wipe(down)">
                                      <p:cBhvr>
                                        <p:cTn id="87" dur="500"/>
                                        <p:tgtEl>
                                          <p:spTgt spid="6"/>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wipe(down)">
                                      <p:cBhvr>
                                        <p:cTn id="90" dur="500"/>
                                        <p:tgtEl>
                                          <p:spTgt spid="10"/>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animEffect transition="in" filter="wipe(down)">
                                      <p:cBhvr>
                                        <p:cTn id="93" dur="500"/>
                                        <p:tgtEl>
                                          <p:spTgt spid="8"/>
                                        </p:tgtEl>
                                      </p:cBhvr>
                                    </p:animEffect>
                                  </p:childTnLst>
                                </p:cTn>
                              </p:par>
                            </p:childTnLst>
                          </p:cTn>
                        </p:par>
                      </p:childTnLst>
                    </p:cTn>
                  </p:par>
                  <p:par>
                    <p:cTn id="94" fill="hold">
                      <p:stCondLst>
                        <p:cond delay="indefinite"/>
                      </p:stCondLst>
                      <p:childTnLst>
                        <p:par>
                          <p:cTn id="95" fill="hold">
                            <p:stCondLst>
                              <p:cond delay="0"/>
                            </p:stCondLst>
                            <p:childTnLst>
                              <p:par>
                                <p:cTn id="96" presetID="0" presetClass="path" presetSubtype="0" accel="50000" decel="50000" fill="hold" nodeType="clickEffect">
                                  <p:stCondLst>
                                    <p:cond delay="0"/>
                                  </p:stCondLst>
                                  <p:childTnLst>
                                    <p:animMotion origin="layout" path="M 0.007222 -0.006574 L 0.007639 -0.321574 " pathEditMode="relative" rAng="0" ptsTypes="">
                                      <p:cBhvr>
                                        <p:cTn id="97" dur="2000" fill="hold"/>
                                        <p:tgtEl>
                                          <p:spTgt spid="13"/>
                                        </p:tgtEl>
                                        <p:attrNameLst>
                                          <p:attrName>ppt_x</p:attrName>
                                          <p:attrName>ppt_y</p:attrName>
                                        </p:attrNameLst>
                                      </p:cBhvr>
                                      <p:rCtr x="0" y="0"/>
                                    </p:animMotion>
                                  </p:childTnLst>
                                </p:cTn>
                              </p:par>
                            </p:childTnLst>
                          </p:cTn>
                        </p:par>
                      </p:childTnLst>
                    </p:cTn>
                  </p:par>
                  <p:par>
                    <p:cTn id="98" fill="hold">
                      <p:stCondLst>
                        <p:cond delay="indefinite"/>
                      </p:stCondLst>
                      <p:childTnLst>
                        <p:par>
                          <p:cTn id="99" fill="hold">
                            <p:stCondLst>
                              <p:cond delay="0"/>
                            </p:stCondLst>
                            <p:childTnLst>
                              <p:par>
                                <p:cTn id="100" presetID="0" presetClass="path" presetSubtype="0" accel="50000" decel="50000" fill="hold" nodeType="clickEffect">
                                  <p:stCondLst>
                                    <p:cond delay="0"/>
                                  </p:stCondLst>
                                  <p:childTnLst>
                                    <p:animMotion origin="layout" path="M 0.007222 0.003889 L 0.007639 0.287500 " pathEditMode="relative" rAng="0" ptsTypes="">
                                      <p:cBhvr>
                                        <p:cTn id="101" dur="2000" fill="hold"/>
                                        <p:tgtEl>
                                          <p:spTgt spid="13"/>
                                        </p:tgtEl>
                                        <p:attrNameLst>
                                          <p:attrName>ppt_x</p:attrName>
                                          <p:attrName>ppt_y</p:attrName>
                                        </p:attrNameLst>
                                      </p:cBhvr>
                                      <p:rCtr x="0" y="0"/>
                                    </p:animMotion>
                                  </p:childTnLst>
                                </p:cTn>
                              </p:par>
                            </p:childTnLst>
                          </p:cTn>
                        </p:par>
                      </p:childTnLst>
                    </p:cTn>
                  </p:par>
                  <p:par>
                    <p:cTn id="102" fill="hold">
                      <p:stCondLst>
                        <p:cond delay="indefinite"/>
                      </p:stCondLst>
                      <p:childTnLst>
                        <p:par>
                          <p:cTn id="103" fill="hold">
                            <p:stCondLst>
                              <p:cond delay="0"/>
                            </p:stCondLst>
                            <p:childTnLst>
                              <p:par>
                                <p:cTn id="104" presetID="0" presetClass="path" presetSubtype="0" accel="50000" decel="50000" fill="hold" nodeType="clickEffect">
                                  <p:stCondLst>
                                    <p:cond delay="0"/>
                                  </p:stCondLst>
                                  <p:childTnLst>
                                    <p:animMotion origin="layout" path="M 0.007361 0.000463 L 0.007083 -0.104537 " pathEditMode="relative" rAng="0" ptsTypes="">
                                      <p:cBhvr>
                                        <p:cTn id="105" dur="2000" fill="hold"/>
                                        <p:tgtEl>
                                          <p:spTgt spid="19"/>
                                        </p:tgtEl>
                                        <p:attrNameLst>
                                          <p:attrName>ppt_x</p:attrName>
                                          <p:attrName>ppt_y</p:attrName>
                                        </p:attrNameLst>
                                      </p:cBhvr>
                                      <p:rCtr x="0" y="0"/>
                                    </p:animMotion>
                                  </p:childTnLst>
                                </p:cTn>
                              </p:par>
                            </p:childTnLst>
                          </p:cTn>
                        </p:par>
                      </p:childTnLst>
                    </p:cTn>
                  </p:par>
                  <p:par>
                    <p:cTn id="106" fill="hold">
                      <p:stCondLst>
                        <p:cond delay="indefinite"/>
                      </p:stCondLst>
                      <p:childTnLst>
                        <p:par>
                          <p:cTn id="107" fill="hold">
                            <p:stCondLst>
                              <p:cond delay="0"/>
                            </p:stCondLst>
                            <p:childTnLst>
                              <p:par>
                                <p:cTn id="108" presetID="0" presetClass="path" presetSubtype="0" accel="50000" decel="50000" fill="hold" nodeType="clickEffect">
                                  <p:stCondLst>
                                    <p:cond delay="0"/>
                                  </p:stCondLst>
                                  <p:childTnLst>
                                    <p:animMotion origin="layout" path="M 0.007014 0.000463 L 0.007083 0.504537 " pathEditMode="relative" rAng="0" ptsTypes="">
                                      <p:cBhvr>
                                        <p:cTn id="109" dur="2000" fill="hold"/>
                                        <p:tgtEl>
                                          <p:spTgt spid="19"/>
                                        </p:tgtEl>
                                        <p:attrNameLst>
                                          <p:attrName>ppt_x</p:attrName>
                                          <p:attrName>ppt_y</p:attrName>
                                        </p:attrNameLst>
                                      </p:cBhvr>
                                      <p:rCtr x="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2" grpId="2" animBg="1"/>
      <p:bldP spid="35" grpId="0"/>
      <p:bldP spid="30" grpId="0" animBg="1"/>
      <p:bldP spid="34" grpId="0" animBg="1"/>
      <p:bldP spid="33" grpId="0"/>
      <p:bldP spid="20" grpId="0"/>
      <p:bldP spid="32" grpId="0"/>
      <p:bldP spid="31" grpId="0" animBg="1"/>
      <p:bldP spid="23" grpId="0" animBg="1"/>
      <p:bldP spid="26" grpId="0"/>
      <p:bldP spid="28" grpId="0"/>
      <p:bldP spid="22" grpId="0" animBg="1"/>
      <p:bldP spid="24" grpId="0"/>
      <p:bldP spid="15" grpId="0" animBg="1"/>
      <p:bldP spid="27" grpId="0" animBg="1"/>
      <p:bldP spid="14" grpId="0" animBg="1"/>
      <p:bldP spid="12" grpId="0" animBg="1"/>
      <p:bldP spid="11" grpId="0" animBg="1"/>
      <p:bldP spid="6" grpId="0" animBg="1"/>
      <p:bldP spid="10"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3" name="Picture 4" descr="%E4%B8%AD%E5%8D%97%E5%A4%A7%E5%AD%A6%E6%A0%A1%E5%BE%BD"/>
          <p:cNvPicPr>
            <a:picLocks noChangeAspect="1"/>
          </p:cNvPicPr>
          <p:nvPr/>
        </p:nvPicPr>
        <p:blipFill>
          <a:blip r:embed="rId1"/>
          <a:stretch>
            <a:fillRect/>
          </a:stretch>
        </p:blipFill>
        <p:spPr>
          <a:xfrm>
            <a:off x="7527925" y="322263"/>
            <a:ext cx="450850" cy="450850"/>
          </a:xfrm>
          <a:prstGeom prst="rect">
            <a:avLst/>
          </a:prstGeom>
          <a:noFill/>
          <a:ln w="9525">
            <a:noFill/>
          </a:ln>
        </p:spPr>
      </p:pic>
      <p:pic>
        <p:nvPicPr>
          <p:cNvPr id="33794" name="图片 7"/>
          <p:cNvPicPr>
            <a:picLocks noChangeAspect="1"/>
          </p:cNvPicPr>
          <p:nvPr/>
        </p:nvPicPr>
        <p:blipFill>
          <a:blip r:embed="rId2"/>
          <a:stretch>
            <a:fillRect/>
          </a:stretch>
        </p:blipFill>
        <p:spPr>
          <a:xfrm>
            <a:off x="7978775" y="349250"/>
            <a:ext cx="942975" cy="396875"/>
          </a:xfrm>
          <a:prstGeom prst="rect">
            <a:avLst/>
          </a:prstGeom>
          <a:noFill/>
          <a:ln w="9525">
            <a:noFill/>
          </a:ln>
        </p:spPr>
      </p:pic>
      <p:sp>
        <p:nvSpPr>
          <p:cNvPr id="4" name="矩形 8"/>
          <p:cNvSpPr/>
          <p:nvPr/>
        </p:nvSpPr>
        <p:spPr>
          <a:xfrm>
            <a:off x="4138926" y="6583044"/>
            <a:ext cx="4965700" cy="245107"/>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1265" name="标题 1"/>
          <p:cNvSpPr>
            <a:spLocks noGrp="1"/>
          </p:cNvSpPr>
          <p:nvPr>
            <p:ph type="title"/>
          </p:nvPr>
        </p:nvSpPr>
        <p:spPr>
          <a:xfrm>
            <a:off x="41910" y="195576"/>
            <a:ext cx="2310130"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Approach</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3" name="直接连接符 2"/>
          <p:cNvCxnSpPr/>
          <p:nvPr/>
        </p:nvCxnSpPr>
        <p:spPr>
          <a:xfrm flipV="1">
            <a:off x="12700" y="862013"/>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7" name="标题 1"/>
          <p:cNvSpPr>
            <a:spLocks noGrp="1"/>
          </p:cNvSpPr>
          <p:nvPr/>
        </p:nvSpPr>
        <p:spPr>
          <a:xfrm>
            <a:off x="25400" y="968374"/>
            <a:ext cx="2310125" cy="201930"/>
          </a:xfrm>
          <a:prstGeom prst="rect">
            <a:avLst/>
          </a:prstGeom>
          <a:noFill/>
          <a:ln w="9525">
            <a:noFill/>
          </a:ln>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eaLnBrk="1" fontAlgn="base" hangingPunct="1"/>
            <a:r>
              <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rPr>
              <a:t>DDT</a:t>
            </a:r>
            <a:endPar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pic>
        <p:nvPicPr>
          <p:cNvPr id="30727" name="图片 4"/>
          <p:cNvPicPr>
            <a:picLocks noChangeAspect="1"/>
          </p:cNvPicPr>
          <p:nvPr/>
        </p:nvPicPr>
        <p:blipFill>
          <a:blip r:embed="rId3"/>
          <a:stretch>
            <a:fillRect/>
          </a:stretch>
        </p:blipFill>
        <p:spPr>
          <a:xfrm>
            <a:off x="5127625" y="968375"/>
            <a:ext cx="3527425" cy="5475288"/>
          </a:xfrm>
          <a:prstGeom prst="rect">
            <a:avLst/>
          </a:prstGeom>
          <a:noFill/>
          <a:ln w="9525">
            <a:noFill/>
          </a:ln>
        </p:spPr>
      </p:pic>
      <p:sp>
        <p:nvSpPr>
          <p:cNvPr id="34" name="左大括号 33"/>
          <p:cNvSpPr/>
          <p:nvPr/>
        </p:nvSpPr>
        <p:spPr>
          <a:xfrm>
            <a:off x="4557713" y="1773238"/>
            <a:ext cx="615950" cy="2041525"/>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2" name="左大括号 1"/>
          <p:cNvSpPr/>
          <p:nvPr/>
        </p:nvSpPr>
        <p:spPr>
          <a:xfrm>
            <a:off x="4557713" y="4013200"/>
            <a:ext cx="615950" cy="2292350"/>
          </a:xfrm>
          <a:prstGeom prst="lef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p>
            <a:pPr algn="ctr" fontAlgn="base"/>
            <a:endParaRPr lang="zh-CN" altLang="en-US" strike="noStrike" noProof="1"/>
          </a:p>
        </p:txBody>
      </p:sp>
      <p:sp>
        <p:nvSpPr>
          <p:cNvPr id="5" name="文本框 4"/>
          <p:cNvSpPr txBox="1"/>
          <p:nvPr/>
        </p:nvSpPr>
        <p:spPr>
          <a:xfrm>
            <a:off x="233044" y="2409825"/>
            <a:ext cx="4381500" cy="768350"/>
          </a:xfrm>
          <a:prstGeom prst="rect">
            <a:avLst/>
          </a:prstGeom>
          <a:noFill/>
        </p:spPr>
        <p:txBody>
          <a:bodyPr wrap="square" rtlCol="0">
            <a:spAutoFit/>
            <a:scene3d>
              <a:camera prst="orthographicFront"/>
              <a:lightRig rig="threePt" dir="t"/>
            </a:scene3d>
          </a:bodyPr>
          <a:p>
            <a:r>
              <a:rPr lang="en-US" altLang="zh-CN" sz="2200" noProof="1">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cs typeface="+mn-cs"/>
              </a:rPr>
              <a:t>obtaining the </a:t>
            </a:r>
            <a:r>
              <a:rPr lang="en-US" altLang="zh-CN" sz="2200" noProof="1">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cs typeface="+mn-cs"/>
                <a:sym typeface="+mn-ea"/>
              </a:rPr>
              <a:t>ratio of </a:t>
            </a:r>
            <a:r>
              <a:rPr lang="en-US" altLang="zh-CN" sz="2200" noProof="1">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cs typeface="+mn-cs"/>
              </a:rPr>
              <a:t>active flows belong to each type of traffic</a:t>
            </a:r>
            <a:endParaRPr lang="en-US" altLang="zh-CN" sz="2200" noProof="1">
              <a:solidFill>
                <a:schemeClr val="accent1"/>
              </a:solidFill>
              <a:effectLst>
                <a:outerShdw blurRad="38100" dist="25400" dir="5400000" algn="ctr" rotWithShape="0">
                  <a:srgbClr val="6E747A">
                    <a:alpha val="43000"/>
                  </a:srgbClr>
                </a:outerShdw>
              </a:effectLst>
            </a:endParaRPr>
          </a:p>
        </p:txBody>
      </p:sp>
      <p:sp>
        <p:nvSpPr>
          <p:cNvPr id="6" name="文本框 5"/>
          <p:cNvSpPr txBox="1"/>
          <p:nvPr/>
        </p:nvSpPr>
        <p:spPr>
          <a:xfrm>
            <a:off x="-29846" y="4775835"/>
            <a:ext cx="4900930" cy="768350"/>
          </a:xfrm>
          <a:prstGeom prst="rect">
            <a:avLst/>
          </a:prstGeom>
          <a:noFill/>
        </p:spPr>
        <p:txBody>
          <a:bodyPr wrap="square" rtlCol="0">
            <a:spAutoFit/>
            <a:scene3d>
              <a:camera prst="orthographicFront"/>
              <a:lightRig rig="threePt" dir="t"/>
            </a:scene3d>
          </a:bodyPr>
          <a:p>
            <a:r>
              <a:rPr lang="en-US" altLang="zh-CN" sz="2200" noProof="1">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cs typeface="+mn-cs"/>
              </a:rPr>
              <a:t>automatically adjusting two thresholds to match the obtained flow ratio</a:t>
            </a:r>
            <a:endParaRPr lang="en-US" altLang="zh-CN" sz="2200" noProof="1">
              <a:solidFill>
                <a:schemeClr val="accent1"/>
              </a:solidFill>
              <a:effectLst>
                <a:outerShdw blurRad="38100" dist="25400" dir="5400000" algn="ctr" rotWithShape="0">
                  <a:srgbClr val="6E747A">
                    <a:alpha val="43000"/>
                  </a:srgbClr>
                </a:outerShdw>
              </a:effectLst>
            </a:endParaRPr>
          </a:p>
        </p:txBody>
      </p:sp>
    </p:spTree>
    <p:custDataLst>
      <p:tags r:id="rId4"/>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8"/>
          <p:cNvSpPr/>
          <p:nvPr/>
        </p:nvSpPr>
        <p:spPr>
          <a:xfrm>
            <a:off x="4138928" y="6583044"/>
            <a:ext cx="4965700" cy="245109"/>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7" name="标题 1"/>
          <p:cNvSpPr>
            <a:spLocks noGrp="1"/>
          </p:cNvSpPr>
          <p:nvPr>
            <p:ph type="title"/>
          </p:nvPr>
        </p:nvSpPr>
        <p:spPr>
          <a:xfrm>
            <a:off x="3433444" y="2555238"/>
            <a:ext cx="2310131"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Evaluation</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18" name="直接连接符 17"/>
          <p:cNvCxnSpPr/>
          <p:nvPr/>
        </p:nvCxnSpPr>
        <p:spPr>
          <a:xfrm flipV="1">
            <a:off x="3403600" y="3221038"/>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889" name="Picture 4" descr="%E4%B8%AD%E5%8D%97%E5%A4%A7%E5%AD%A6%E6%A0%A1%E5%BE%BD"/>
          <p:cNvPicPr>
            <a:picLocks noChangeAspect="1"/>
          </p:cNvPicPr>
          <p:nvPr/>
        </p:nvPicPr>
        <p:blipFill>
          <a:blip r:embed="rId1"/>
          <a:stretch>
            <a:fillRect/>
          </a:stretch>
        </p:blipFill>
        <p:spPr>
          <a:xfrm>
            <a:off x="7527925" y="322263"/>
            <a:ext cx="450850" cy="450850"/>
          </a:xfrm>
          <a:prstGeom prst="rect">
            <a:avLst/>
          </a:prstGeom>
          <a:noFill/>
          <a:ln w="9525">
            <a:noFill/>
          </a:ln>
        </p:spPr>
      </p:pic>
      <p:pic>
        <p:nvPicPr>
          <p:cNvPr id="37890" name="图片 7"/>
          <p:cNvPicPr>
            <a:picLocks noChangeAspect="1"/>
          </p:cNvPicPr>
          <p:nvPr/>
        </p:nvPicPr>
        <p:blipFill>
          <a:blip r:embed="rId2"/>
          <a:stretch>
            <a:fillRect/>
          </a:stretch>
        </p:blipFill>
        <p:spPr>
          <a:xfrm>
            <a:off x="7978775" y="349250"/>
            <a:ext cx="942975" cy="396875"/>
          </a:xfrm>
          <a:prstGeom prst="rect">
            <a:avLst/>
          </a:prstGeom>
          <a:noFill/>
          <a:ln w="9525">
            <a:noFill/>
          </a:ln>
        </p:spPr>
      </p:pic>
      <p:sp>
        <p:nvSpPr>
          <p:cNvPr id="4" name="矩形 8"/>
          <p:cNvSpPr/>
          <p:nvPr/>
        </p:nvSpPr>
        <p:spPr>
          <a:xfrm>
            <a:off x="4138926" y="6583044"/>
            <a:ext cx="4965700" cy="245107"/>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1265" name="标题 1"/>
          <p:cNvSpPr>
            <a:spLocks noGrp="1"/>
          </p:cNvSpPr>
          <p:nvPr>
            <p:ph type="title"/>
          </p:nvPr>
        </p:nvSpPr>
        <p:spPr>
          <a:xfrm>
            <a:off x="41910" y="195576"/>
            <a:ext cx="2310130"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Evaluation</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3" name="直接连接符 2"/>
          <p:cNvCxnSpPr/>
          <p:nvPr/>
        </p:nvCxnSpPr>
        <p:spPr>
          <a:xfrm flipV="1">
            <a:off x="12700" y="862013"/>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7" name="标题 1"/>
          <p:cNvSpPr>
            <a:spLocks noGrp="1"/>
          </p:cNvSpPr>
          <p:nvPr/>
        </p:nvSpPr>
        <p:spPr>
          <a:xfrm>
            <a:off x="25400" y="968374"/>
            <a:ext cx="2310125" cy="201930"/>
          </a:xfrm>
          <a:prstGeom prst="rect">
            <a:avLst/>
          </a:prstGeom>
          <a:noFill/>
          <a:ln w="9525">
            <a:noFill/>
          </a:ln>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eaLnBrk="1" fontAlgn="base" hangingPunct="1"/>
            <a:r>
              <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rPr>
              <a:t>Test scenario</a:t>
            </a:r>
            <a:endPar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sp>
        <p:nvSpPr>
          <p:cNvPr id="5" name="文本框 4"/>
          <p:cNvSpPr txBox="1"/>
          <p:nvPr/>
        </p:nvSpPr>
        <p:spPr>
          <a:xfrm>
            <a:off x="165100" y="1598613"/>
            <a:ext cx="8813800" cy="3661410"/>
          </a:xfrm>
          <a:prstGeom prst="rect">
            <a:avLst/>
          </a:prstGeom>
          <a:noFill/>
        </p:spPr>
        <p:txBody>
          <a:bodyPr wrap="square" rtlCol="0" anchor="t">
            <a:spAutoFit/>
          </a:bodyPr>
          <a:p>
            <a:r>
              <a:rPr kumimoji="1" lang="en-US" altLang="zh-CN" sz="28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cs typeface="+mn-cs"/>
              </a:rPr>
              <a:t>1) Small-sca</a:t>
            </a:r>
            <a:r>
              <a:rPr kumimoji="1" lang="en-US" altLang="zh-CN" sz="28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cs typeface="+mn-cs"/>
              </a:rPr>
              <a:t>led real implementation</a:t>
            </a:r>
            <a:endParaRPr kumimoji="1" lang="en-US" altLang="zh-CN" sz="28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endParaRPr>
          </a:p>
          <a:p>
            <a:r>
              <a:rPr kumimoji="1" lang="en-US" altLang="zh-CN" sz="16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cs typeface="+mn-cs"/>
              </a:rPr>
              <a:t>There are four machines (A to D), each of which has Intel i7 4.0Ghz CPU and 16GB MEMORY. Machine A (running DCTCP) and machine B (running CUBIC or DX) connect to machine D (ECN enabled) with three 1Gbps links via machine C, which is modified to work as an ECN-enabled switch with an Intel I350-T4 (four 1Gbps ports) Ethernet card. </a:t>
            </a:r>
            <a:endParaRPr kumimoji="1" lang="en-US" altLang="zh-CN" sz="16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endParaRPr>
          </a:p>
          <a:p>
            <a:endParaRPr kumimoji="1" lang="en-US" altLang="zh-CN" sz="16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endParaRPr>
          </a:p>
          <a:p>
            <a:endParaRPr kumimoji="1" lang="en-US" altLang="zh-CN" sz="16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endParaRPr>
          </a:p>
          <a:p>
            <a:r>
              <a:rPr kumimoji="1" lang="en-US" altLang="zh-CN" sz="28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cs typeface="+mn-cs"/>
              </a:rPr>
              <a:t>2) Large-scaled NS2 simulation</a:t>
            </a:r>
            <a:endParaRPr kumimoji="1" lang="en-US" altLang="zh-CN" sz="28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endParaRPr>
          </a:p>
          <a:p>
            <a:r>
              <a:rPr kumimoji="1" lang="en-US" altLang="zh-CN" sz="16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cs typeface="+mn-cs"/>
              </a:rPr>
              <a:t>We use the popular leaf-spine topology with 10 leaf switches and 10 spine switches.</a:t>
            </a:r>
            <a:endParaRPr kumimoji="1" lang="en-US" altLang="zh-CN" sz="16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endParaRPr>
          </a:p>
          <a:p>
            <a:r>
              <a:rPr kumimoji="1" lang="en-US" altLang="zh-CN" sz="16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cs typeface="+mn-cs"/>
              </a:rPr>
              <a:t>Each leaf switch interconnects with 20 hosts. Besides, the link capacity, basic round trip time, buffer size of switches and ECN marking threshold are 1Gbps, 100µs, 200 packets</a:t>
            </a:r>
            <a:endParaRPr kumimoji="1" lang="en-US" altLang="zh-CN" sz="16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endParaRPr>
          </a:p>
          <a:p>
            <a:r>
              <a:rPr kumimoji="1" lang="en-US" altLang="zh-CN" sz="16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cs typeface="+mn-cs"/>
              </a:rPr>
              <a:t>and 20 packets, respectively. We use two realistic workloads (i.e., web-searching and data-mining), which follow the heavy-tailed distribution.</a:t>
            </a:r>
            <a:endParaRPr kumimoji="1" lang="en-US" altLang="zh-CN" sz="16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endParaRPr>
          </a:p>
        </p:txBody>
      </p:sp>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913" name="Picture 4" descr="%E4%B8%AD%E5%8D%97%E5%A4%A7%E5%AD%A6%E6%A0%A1%E5%BE%BD"/>
          <p:cNvPicPr>
            <a:picLocks noChangeAspect="1"/>
          </p:cNvPicPr>
          <p:nvPr/>
        </p:nvPicPr>
        <p:blipFill>
          <a:blip r:embed="rId1"/>
          <a:stretch>
            <a:fillRect/>
          </a:stretch>
        </p:blipFill>
        <p:spPr>
          <a:xfrm>
            <a:off x="7527925" y="322263"/>
            <a:ext cx="450850" cy="450850"/>
          </a:xfrm>
          <a:prstGeom prst="rect">
            <a:avLst/>
          </a:prstGeom>
          <a:noFill/>
          <a:ln w="9525">
            <a:noFill/>
          </a:ln>
        </p:spPr>
      </p:pic>
      <p:pic>
        <p:nvPicPr>
          <p:cNvPr id="38914" name="图片 7"/>
          <p:cNvPicPr>
            <a:picLocks noChangeAspect="1"/>
          </p:cNvPicPr>
          <p:nvPr/>
        </p:nvPicPr>
        <p:blipFill>
          <a:blip r:embed="rId2"/>
          <a:stretch>
            <a:fillRect/>
          </a:stretch>
        </p:blipFill>
        <p:spPr>
          <a:xfrm>
            <a:off x="7978775" y="349250"/>
            <a:ext cx="942975" cy="396875"/>
          </a:xfrm>
          <a:prstGeom prst="rect">
            <a:avLst/>
          </a:prstGeom>
          <a:noFill/>
          <a:ln w="9525">
            <a:noFill/>
          </a:ln>
        </p:spPr>
      </p:pic>
      <p:sp>
        <p:nvSpPr>
          <p:cNvPr id="4" name="矩形 8"/>
          <p:cNvSpPr/>
          <p:nvPr/>
        </p:nvSpPr>
        <p:spPr>
          <a:xfrm>
            <a:off x="4138926" y="6583044"/>
            <a:ext cx="4965700" cy="245107"/>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1265" name="标题 1"/>
          <p:cNvSpPr>
            <a:spLocks noGrp="1"/>
          </p:cNvSpPr>
          <p:nvPr>
            <p:ph type="title"/>
          </p:nvPr>
        </p:nvSpPr>
        <p:spPr>
          <a:xfrm>
            <a:off x="41910" y="195576"/>
            <a:ext cx="2310130"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Evaluation</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3" name="直接连接符 2"/>
          <p:cNvCxnSpPr/>
          <p:nvPr/>
        </p:nvCxnSpPr>
        <p:spPr>
          <a:xfrm flipV="1">
            <a:off x="12700" y="862013"/>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7" name="标题 1"/>
          <p:cNvSpPr>
            <a:spLocks noGrp="1"/>
          </p:cNvSpPr>
          <p:nvPr/>
        </p:nvSpPr>
        <p:spPr>
          <a:xfrm>
            <a:off x="25400" y="968375"/>
            <a:ext cx="2310125" cy="497840"/>
          </a:xfrm>
          <a:prstGeom prst="rect">
            <a:avLst/>
          </a:prstGeom>
          <a:noFill/>
          <a:ln w="9525">
            <a:noFill/>
          </a:ln>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eaLnBrk="1" fontAlgn="base" hangingPunct="1"/>
            <a:r>
              <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rPr>
              <a:t>Small-scaled real implementations</a:t>
            </a:r>
            <a:endPar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pic>
        <p:nvPicPr>
          <p:cNvPr id="38919" name="图片 1"/>
          <p:cNvPicPr>
            <a:picLocks noChangeAspect="1"/>
          </p:cNvPicPr>
          <p:nvPr/>
        </p:nvPicPr>
        <p:blipFill>
          <a:blip r:embed="rId3"/>
          <a:stretch>
            <a:fillRect/>
          </a:stretch>
        </p:blipFill>
        <p:spPr>
          <a:xfrm>
            <a:off x="722313" y="1822450"/>
            <a:ext cx="7699375" cy="3548063"/>
          </a:xfrm>
          <a:prstGeom prst="rect">
            <a:avLst/>
          </a:prstGeom>
          <a:noFill/>
          <a:ln w="9525">
            <a:noFill/>
          </a:ln>
        </p:spPr>
      </p:pic>
      <p:sp>
        <p:nvSpPr>
          <p:cNvPr id="2" name="文本框 1"/>
          <p:cNvSpPr txBox="1"/>
          <p:nvPr/>
        </p:nvSpPr>
        <p:spPr>
          <a:xfrm>
            <a:off x="3124200" y="5641975"/>
            <a:ext cx="2895600" cy="520700"/>
          </a:xfrm>
          <a:prstGeom prst="rect">
            <a:avLst/>
          </a:prstGeom>
          <a:noFill/>
        </p:spPr>
        <p:txBody>
          <a:bodyPr wrap="square" rtlCol="0" anchor="t">
            <a:spAutoFit/>
          </a:bodyPr>
          <a:p>
            <a:r>
              <a:rPr kumimoji="1" lang="en-US" altLang="zh-CN" sz="28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cs typeface="+mn-cs"/>
              </a:rPr>
              <a:t>Motivation tests</a:t>
            </a:r>
            <a:endParaRPr kumimoji="1" lang="en-US" altLang="zh-CN" sz="28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endParaRPr>
          </a:p>
        </p:txBody>
      </p:sp>
    </p:spTree>
    <p:custDataLst>
      <p:tags r:id="rId4"/>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9937" name="Picture 4" descr="%E4%B8%AD%E5%8D%97%E5%A4%A7%E5%AD%A6%E6%A0%A1%E5%BE%BD"/>
          <p:cNvPicPr>
            <a:picLocks noChangeAspect="1"/>
          </p:cNvPicPr>
          <p:nvPr/>
        </p:nvPicPr>
        <p:blipFill>
          <a:blip r:embed="rId1"/>
          <a:stretch>
            <a:fillRect/>
          </a:stretch>
        </p:blipFill>
        <p:spPr>
          <a:xfrm>
            <a:off x="7527925" y="322263"/>
            <a:ext cx="450850" cy="450850"/>
          </a:xfrm>
          <a:prstGeom prst="rect">
            <a:avLst/>
          </a:prstGeom>
          <a:noFill/>
          <a:ln w="9525">
            <a:noFill/>
          </a:ln>
        </p:spPr>
      </p:pic>
      <p:pic>
        <p:nvPicPr>
          <p:cNvPr id="39938" name="图片 7"/>
          <p:cNvPicPr>
            <a:picLocks noChangeAspect="1"/>
          </p:cNvPicPr>
          <p:nvPr/>
        </p:nvPicPr>
        <p:blipFill>
          <a:blip r:embed="rId2"/>
          <a:stretch>
            <a:fillRect/>
          </a:stretch>
        </p:blipFill>
        <p:spPr>
          <a:xfrm>
            <a:off x="7978775" y="349250"/>
            <a:ext cx="942975" cy="396875"/>
          </a:xfrm>
          <a:prstGeom prst="rect">
            <a:avLst/>
          </a:prstGeom>
          <a:noFill/>
          <a:ln w="9525">
            <a:noFill/>
          </a:ln>
        </p:spPr>
      </p:pic>
      <p:sp>
        <p:nvSpPr>
          <p:cNvPr id="4" name="矩形 8"/>
          <p:cNvSpPr/>
          <p:nvPr/>
        </p:nvSpPr>
        <p:spPr>
          <a:xfrm>
            <a:off x="4138926" y="6583044"/>
            <a:ext cx="4965700" cy="245107"/>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1265" name="标题 1"/>
          <p:cNvSpPr>
            <a:spLocks noGrp="1"/>
          </p:cNvSpPr>
          <p:nvPr>
            <p:ph type="title"/>
          </p:nvPr>
        </p:nvSpPr>
        <p:spPr>
          <a:xfrm>
            <a:off x="41910" y="195576"/>
            <a:ext cx="2310130"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Evaluation</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3" name="直接连接符 2"/>
          <p:cNvCxnSpPr/>
          <p:nvPr/>
        </p:nvCxnSpPr>
        <p:spPr>
          <a:xfrm flipV="1">
            <a:off x="12700" y="862013"/>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7" name="标题 1"/>
          <p:cNvSpPr>
            <a:spLocks noGrp="1"/>
          </p:cNvSpPr>
          <p:nvPr/>
        </p:nvSpPr>
        <p:spPr>
          <a:xfrm>
            <a:off x="25400" y="968375"/>
            <a:ext cx="2310125" cy="497840"/>
          </a:xfrm>
          <a:prstGeom prst="rect">
            <a:avLst/>
          </a:prstGeom>
          <a:noFill/>
          <a:ln w="9525">
            <a:noFill/>
          </a:ln>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eaLnBrk="1" fontAlgn="base" hangingPunct="1"/>
            <a:r>
              <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rPr>
              <a:t>Small-scaled real implementations</a:t>
            </a:r>
            <a:endPar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pic>
        <p:nvPicPr>
          <p:cNvPr id="39943" name="图片 4"/>
          <p:cNvPicPr>
            <a:picLocks noChangeAspect="1"/>
          </p:cNvPicPr>
          <p:nvPr/>
        </p:nvPicPr>
        <p:blipFill>
          <a:blip r:embed="rId3"/>
          <a:stretch>
            <a:fillRect/>
          </a:stretch>
        </p:blipFill>
        <p:spPr>
          <a:xfrm>
            <a:off x="754063" y="1746250"/>
            <a:ext cx="7635875" cy="3533775"/>
          </a:xfrm>
          <a:prstGeom prst="rect">
            <a:avLst/>
          </a:prstGeom>
          <a:noFill/>
          <a:ln w="9525">
            <a:noFill/>
          </a:ln>
        </p:spPr>
      </p:pic>
      <p:sp>
        <p:nvSpPr>
          <p:cNvPr id="2" name="文本框 1"/>
          <p:cNvSpPr txBox="1"/>
          <p:nvPr/>
        </p:nvSpPr>
        <p:spPr>
          <a:xfrm>
            <a:off x="2727325" y="5611813"/>
            <a:ext cx="3689350" cy="522288"/>
          </a:xfrm>
          <a:prstGeom prst="rect">
            <a:avLst/>
          </a:prstGeom>
          <a:noFill/>
        </p:spPr>
        <p:txBody>
          <a:bodyPr wrap="square" rtlCol="0" anchor="t">
            <a:spAutoFit/>
          </a:bodyPr>
          <a:p>
            <a:r>
              <a:rPr kumimoji="1" lang="en-US" altLang="zh-CN" sz="28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cs typeface="+mn-cs"/>
              </a:rPr>
              <a:t>Jain’s fairness index</a:t>
            </a:r>
            <a:endParaRPr kumimoji="1" lang="en-US" altLang="zh-CN" sz="28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endParaRPr>
          </a:p>
        </p:txBody>
      </p:sp>
    </p:spTree>
    <p:custDataLst>
      <p:tags r:id="rId4"/>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61" name="Picture 4" descr="%E4%B8%AD%E5%8D%97%E5%A4%A7%E5%AD%A6%E6%A0%A1%E5%BE%BD"/>
          <p:cNvPicPr>
            <a:picLocks noChangeAspect="1"/>
          </p:cNvPicPr>
          <p:nvPr/>
        </p:nvPicPr>
        <p:blipFill>
          <a:blip r:embed="rId1"/>
          <a:stretch>
            <a:fillRect/>
          </a:stretch>
        </p:blipFill>
        <p:spPr>
          <a:xfrm>
            <a:off x="7527925" y="322263"/>
            <a:ext cx="450850" cy="450850"/>
          </a:xfrm>
          <a:prstGeom prst="rect">
            <a:avLst/>
          </a:prstGeom>
          <a:noFill/>
          <a:ln w="9525">
            <a:noFill/>
          </a:ln>
        </p:spPr>
      </p:pic>
      <p:pic>
        <p:nvPicPr>
          <p:cNvPr id="40962" name="图片 7"/>
          <p:cNvPicPr>
            <a:picLocks noChangeAspect="1"/>
          </p:cNvPicPr>
          <p:nvPr/>
        </p:nvPicPr>
        <p:blipFill>
          <a:blip r:embed="rId2"/>
          <a:stretch>
            <a:fillRect/>
          </a:stretch>
        </p:blipFill>
        <p:spPr>
          <a:xfrm>
            <a:off x="7978775" y="349250"/>
            <a:ext cx="942975" cy="396875"/>
          </a:xfrm>
          <a:prstGeom prst="rect">
            <a:avLst/>
          </a:prstGeom>
          <a:noFill/>
          <a:ln w="9525">
            <a:noFill/>
          </a:ln>
        </p:spPr>
      </p:pic>
      <p:sp>
        <p:nvSpPr>
          <p:cNvPr id="4" name="矩形 8"/>
          <p:cNvSpPr/>
          <p:nvPr/>
        </p:nvSpPr>
        <p:spPr>
          <a:xfrm>
            <a:off x="4138926" y="6583044"/>
            <a:ext cx="4965700" cy="245107"/>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1265" name="标题 1"/>
          <p:cNvSpPr>
            <a:spLocks noGrp="1"/>
          </p:cNvSpPr>
          <p:nvPr>
            <p:ph type="title"/>
          </p:nvPr>
        </p:nvSpPr>
        <p:spPr>
          <a:xfrm>
            <a:off x="41910" y="195576"/>
            <a:ext cx="2310130"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Evaluation</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3" name="直接连接符 2"/>
          <p:cNvCxnSpPr/>
          <p:nvPr/>
        </p:nvCxnSpPr>
        <p:spPr>
          <a:xfrm flipV="1">
            <a:off x="12700" y="862013"/>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7" name="标题 1"/>
          <p:cNvSpPr>
            <a:spLocks noGrp="1"/>
          </p:cNvSpPr>
          <p:nvPr/>
        </p:nvSpPr>
        <p:spPr>
          <a:xfrm>
            <a:off x="25400" y="968375"/>
            <a:ext cx="2310125" cy="497840"/>
          </a:xfrm>
          <a:prstGeom prst="rect">
            <a:avLst/>
          </a:prstGeom>
          <a:noFill/>
          <a:ln w="9525">
            <a:noFill/>
          </a:ln>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eaLnBrk="1" fontAlgn="base" hangingPunct="1"/>
            <a:r>
              <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rPr>
              <a:t>Small-scaled real implementations</a:t>
            </a:r>
            <a:endPar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pic>
        <p:nvPicPr>
          <p:cNvPr id="40967" name="图片 1"/>
          <p:cNvPicPr>
            <a:picLocks noChangeAspect="1"/>
          </p:cNvPicPr>
          <p:nvPr/>
        </p:nvPicPr>
        <p:blipFill>
          <a:blip r:embed="rId3"/>
          <a:stretch>
            <a:fillRect/>
          </a:stretch>
        </p:blipFill>
        <p:spPr>
          <a:xfrm>
            <a:off x="1665288" y="1503363"/>
            <a:ext cx="5813425" cy="4646612"/>
          </a:xfrm>
          <a:prstGeom prst="rect">
            <a:avLst/>
          </a:prstGeom>
          <a:noFill/>
          <a:ln w="9525">
            <a:noFill/>
          </a:ln>
        </p:spPr>
      </p:pic>
      <p:sp>
        <p:nvSpPr>
          <p:cNvPr id="2" name="文本框 1"/>
          <p:cNvSpPr txBox="1"/>
          <p:nvPr/>
        </p:nvSpPr>
        <p:spPr>
          <a:xfrm>
            <a:off x="3289300" y="827088"/>
            <a:ext cx="3049588" cy="522288"/>
          </a:xfrm>
          <a:prstGeom prst="rect">
            <a:avLst/>
          </a:prstGeom>
          <a:noFill/>
        </p:spPr>
        <p:txBody>
          <a:bodyPr wrap="square" rtlCol="0" anchor="t">
            <a:spAutoFit/>
          </a:bodyPr>
          <a:p>
            <a:r>
              <a:rPr kumimoji="1" lang="en-US" altLang="zh-CN" sz="28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cs typeface="+mn-cs"/>
              </a:rPr>
              <a:t>Asymmetry tests</a:t>
            </a:r>
            <a:endParaRPr kumimoji="1" lang="en-US" altLang="zh-CN" sz="28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endParaRPr>
          </a:p>
        </p:txBody>
      </p:sp>
    </p:spTree>
    <p:custDataLst>
      <p:tags r:id="rId4"/>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1985" name="Picture 4" descr="%E4%B8%AD%E5%8D%97%E5%A4%A7%E5%AD%A6%E6%A0%A1%E5%BE%BD"/>
          <p:cNvPicPr>
            <a:picLocks noChangeAspect="1"/>
          </p:cNvPicPr>
          <p:nvPr/>
        </p:nvPicPr>
        <p:blipFill>
          <a:blip r:embed="rId1"/>
          <a:stretch>
            <a:fillRect/>
          </a:stretch>
        </p:blipFill>
        <p:spPr>
          <a:xfrm>
            <a:off x="7527925" y="322263"/>
            <a:ext cx="450850" cy="450850"/>
          </a:xfrm>
          <a:prstGeom prst="rect">
            <a:avLst/>
          </a:prstGeom>
          <a:noFill/>
          <a:ln w="9525">
            <a:noFill/>
          </a:ln>
        </p:spPr>
      </p:pic>
      <p:pic>
        <p:nvPicPr>
          <p:cNvPr id="41986" name="图片 7"/>
          <p:cNvPicPr>
            <a:picLocks noChangeAspect="1"/>
          </p:cNvPicPr>
          <p:nvPr/>
        </p:nvPicPr>
        <p:blipFill>
          <a:blip r:embed="rId2"/>
          <a:stretch>
            <a:fillRect/>
          </a:stretch>
        </p:blipFill>
        <p:spPr>
          <a:xfrm>
            <a:off x="7978775" y="349250"/>
            <a:ext cx="942975" cy="396875"/>
          </a:xfrm>
          <a:prstGeom prst="rect">
            <a:avLst/>
          </a:prstGeom>
          <a:noFill/>
          <a:ln w="9525">
            <a:noFill/>
          </a:ln>
        </p:spPr>
      </p:pic>
      <p:sp>
        <p:nvSpPr>
          <p:cNvPr id="4" name="矩形 8"/>
          <p:cNvSpPr/>
          <p:nvPr/>
        </p:nvSpPr>
        <p:spPr>
          <a:xfrm>
            <a:off x="4138926" y="6583044"/>
            <a:ext cx="4965700" cy="245107"/>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1265" name="标题 1"/>
          <p:cNvSpPr>
            <a:spLocks noGrp="1"/>
          </p:cNvSpPr>
          <p:nvPr>
            <p:ph type="title"/>
          </p:nvPr>
        </p:nvSpPr>
        <p:spPr>
          <a:xfrm>
            <a:off x="41910" y="195576"/>
            <a:ext cx="2310130"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Evaluation</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3" name="直接连接符 2"/>
          <p:cNvCxnSpPr/>
          <p:nvPr/>
        </p:nvCxnSpPr>
        <p:spPr>
          <a:xfrm flipV="1">
            <a:off x="12700" y="862013"/>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7" name="标题 1"/>
          <p:cNvSpPr>
            <a:spLocks noGrp="1"/>
          </p:cNvSpPr>
          <p:nvPr/>
        </p:nvSpPr>
        <p:spPr>
          <a:xfrm>
            <a:off x="25400" y="968375"/>
            <a:ext cx="2310125" cy="497840"/>
          </a:xfrm>
          <a:prstGeom prst="rect">
            <a:avLst/>
          </a:prstGeom>
          <a:noFill/>
          <a:ln w="9525">
            <a:noFill/>
          </a:ln>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eaLnBrk="1" fontAlgn="base" hangingPunct="1"/>
            <a:r>
              <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rPr>
              <a:t>Small-scaled real implementations</a:t>
            </a:r>
            <a:endPar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pic>
        <p:nvPicPr>
          <p:cNvPr id="41991" name="图片 1"/>
          <p:cNvPicPr>
            <a:picLocks noChangeAspect="1"/>
          </p:cNvPicPr>
          <p:nvPr/>
        </p:nvPicPr>
        <p:blipFill>
          <a:blip r:embed="rId3"/>
          <a:stretch>
            <a:fillRect/>
          </a:stretch>
        </p:blipFill>
        <p:spPr>
          <a:xfrm>
            <a:off x="796925" y="1849438"/>
            <a:ext cx="7550150" cy="3497262"/>
          </a:xfrm>
          <a:prstGeom prst="rect">
            <a:avLst/>
          </a:prstGeom>
          <a:noFill/>
          <a:ln w="9525">
            <a:noFill/>
          </a:ln>
        </p:spPr>
      </p:pic>
      <p:sp>
        <p:nvSpPr>
          <p:cNvPr id="2" name="文本框 1"/>
          <p:cNvSpPr txBox="1"/>
          <p:nvPr/>
        </p:nvSpPr>
        <p:spPr>
          <a:xfrm>
            <a:off x="3644900" y="5599113"/>
            <a:ext cx="1852613" cy="522288"/>
          </a:xfrm>
          <a:prstGeom prst="rect">
            <a:avLst/>
          </a:prstGeom>
          <a:noFill/>
        </p:spPr>
        <p:txBody>
          <a:bodyPr wrap="square" rtlCol="0" anchor="t">
            <a:spAutoFit/>
          </a:bodyPr>
          <a:p>
            <a:r>
              <a:rPr kumimoji="1" lang="en-US" altLang="zh-CN" sz="28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cs typeface="+mn-cs"/>
              </a:rPr>
              <a:t>Overhead</a:t>
            </a:r>
            <a:endParaRPr kumimoji="1" lang="en-US" altLang="zh-CN" sz="28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endParaRPr>
          </a:p>
        </p:txBody>
      </p:sp>
    </p:spTree>
    <p:custDataLst>
      <p:tags r:id="rId4"/>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009" name="Picture 4" descr="%E4%B8%AD%E5%8D%97%E5%A4%A7%E5%AD%A6%E6%A0%A1%E5%BE%BD"/>
          <p:cNvPicPr>
            <a:picLocks noChangeAspect="1"/>
          </p:cNvPicPr>
          <p:nvPr/>
        </p:nvPicPr>
        <p:blipFill>
          <a:blip r:embed="rId1"/>
          <a:stretch>
            <a:fillRect/>
          </a:stretch>
        </p:blipFill>
        <p:spPr>
          <a:xfrm>
            <a:off x="7527925" y="322263"/>
            <a:ext cx="450850" cy="450850"/>
          </a:xfrm>
          <a:prstGeom prst="rect">
            <a:avLst/>
          </a:prstGeom>
          <a:noFill/>
          <a:ln w="9525">
            <a:noFill/>
          </a:ln>
        </p:spPr>
      </p:pic>
      <p:pic>
        <p:nvPicPr>
          <p:cNvPr id="43010" name="图片 7"/>
          <p:cNvPicPr>
            <a:picLocks noChangeAspect="1"/>
          </p:cNvPicPr>
          <p:nvPr/>
        </p:nvPicPr>
        <p:blipFill>
          <a:blip r:embed="rId2"/>
          <a:stretch>
            <a:fillRect/>
          </a:stretch>
        </p:blipFill>
        <p:spPr>
          <a:xfrm>
            <a:off x="7978775" y="349250"/>
            <a:ext cx="942975" cy="396875"/>
          </a:xfrm>
          <a:prstGeom prst="rect">
            <a:avLst/>
          </a:prstGeom>
          <a:noFill/>
          <a:ln w="9525">
            <a:noFill/>
          </a:ln>
        </p:spPr>
      </p:pic>
      <p:sp>
        <p:nvSpPr>
          <p:cNvPr id="4" name="矩形 8"/>
          <p:cNvSpPr/>
          <p:nvPr/>
        </p:nvSpPr>
        <p:spPr>
          <a:xfrm>
            <a:off x="4138926" y="6583044"/>
            <a:ext cx="4965700" cy="245107"/>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1265" name="标题 1"/>
          <p:cNvSpPr>
            <a:spLocks noGrp="1"/>
          </p:cNvSpPr>
          <p:nvPr>
            <p:ph type="title"/>
          </p:nvPr>
        </p:nvSpPr>
        <p:spPr>
          <a:xfrm>
            <a:off x="41910" y="195576"/>
            <a:ext cx="2310130"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Evaluation</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3" name="直接连接符 2"/>
          <p:cNvCxnSpPr/>
          <p:nvPr/>
        </p:nvCxnSpPr>
        <p:spPr>
          <a:xfrm flipV="1">
            <a:off x="12700" y="862013"/>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7" name="标题 1"/>
          <p:cNvSpPr>
            <a:spLocks noGrp="1"/>
          </p:cNvSpPr>
          <p:nvPr/>
        </p:nvSpPr>
        <p:spPr>
          <a:xfrm>
            <a:off x="25400" y="968375"/>
            <a:ext cx="2310125" cy="497840"/>
          </a:xfrm>
          <a:prstGeom prst="rect">
            <a:avLst/>
          </a:prstGeom>
          <a:noFill/>
          <a:ln w="9525">
            <a:noFill/>
          </a:ln>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eaLnBrk="1" fontAlgn="base" hangingPunct="1"/>
            <a:r>
              <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rPr>
              <a:t>Large-scaled simulations</a:t>
            </a:r>
            <a:endPar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pic>
        <p:nvPicPr>
          <p:cNvPr id="43015" name="图片 4"/>
          <p:cNvPicPr>
            <a:picLocks noChangeAspect="1"/>
          </p:cNvPicPr>
          <p:nvPr/>
        </p:nvPicPr>
        <p:blipFill>
          <a:blip r:embed="rId3"/>
          <a:stretch>
            <a:fillRect/>
          </a:stretch>
        </p:blipFill>
        <p:spPr>
          <a:xfrm>
            <a:off x="315913" y="1539875"/>
            <a:ext cx="4000500" cy="3776663"/>
          </a:xfrm>
          <a:prstGeom prst="rect">
            <a:avLst/>
          </a:prstGeom>
          <a:noFill/>
          <a:ln w="9525">
            <a:noFill/>
          </a:ln>
        </p:spPr>
      </p:pic>
      <p:pic>
        <p:nvPicPr>
          <p:cNvPr id="43016" name="图片 5"/>
          <p:cNvPicPr>
            <a:picLocks noChangeAspect="1"/>
          </p:cNvPicPr>
          <p:nvPr/>
        </p:nvPicPr>
        <p:blipFill>
          <a:blip r:embed="rId4"/>
          <a:stretch>
            <a:fillRect/>
          </a:stretch>
        </p:blipFill>
        <p:spPr>
          <a:xfrm>
            <a:off x="4711700" y="1539875"/>
            <a:ext cx="3994150" cy="3778250"/>
          </a:xfrm>
          <a:prstGeom prst="rect">
            <a:avLst/>
          </a:prstGeom>
          <a:noFill/>
          <a:ln w="9525">
            <a:noFill/>
          </a:ln>
        </p:spPr>
      </p:pic>
      <p:sp>
        <p:nvSpPr>
          <p:cNvPr id="2" name="文本框 1"/>
          <p:cNvSpPr txBox="1"/>
          <p:nvPr/>
        </p:nvSpPr>
        <p:spPr>
          <a:xfrm>
            <a:off x="2876550" y="5581650"/>
            <a:ext cx="3390900" cy="522288"/>
          </a:xfrm>
          <a:prstGeom prst="rect">
            <a:avLst/>
          </a:prstGeom>
          <a:noFill/>
        </p:spPr>
        <p:txBody>
          <a:bodyPr wrap="square" rtlCol="0" anchor="t">
            <a:spAutoFit/>
          </a:bodyPr>
          <a:p>
            <a:r>
              <a:rPr kumimoji="1" lang="en-US" altLang="zh-CN" sz="28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cs typeface="+mn-cs"/>
              </a:rPr>
              <a:t>Flow-level fairness</a:t>
            </a:r>
            <a:endParaRPr kumimoji="1" lang="en-US" altLang="zh-CN" sz="28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endParaRPr>
          </a:p>
        </p:txBody>
      </p:sp>
    </p:spTree>
    <p:custDataLst>
      <p:tags r:id="rId5"/>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8"/>
          <p:cNvSpPr/>
          <p:nvPr/>
        </p:nvSpPr>
        <p:spPr>
          <a:xfrm>
            <a:off x="4138927" y="6583044"/>
            <a:ext cx="4965700" cy="245108"/>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8" name="标题 1"/>
          <p:cNvSpPr>
            <a:spLocks noGrp="1"/>
          </p:cNvSpPr>
          <p:nvPr>
            <p:ph type="title"/>
          </p:nvPr>
        </p:nvSpPr>
        <p:spPr>
          <a:xfrm>
            <a:off x="3307715" y="2753994"/>
            <a:ext cx="2571112"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Background</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9" name="直接连接符 8"/>
          <p:cNvCxnSpPr/>
          <p:nvPr/>
        </p:nvCxnSpPr>
        <p:spPr>
          <a:xfrm flipV="1">
            <a:off x="3381375" y="3427413"/>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033" name="Picture 4" descr="%E4%B8%AD%E5%8D%97%E5%A4%A7%E5%AD%A6%E6%A0%A1%E5%BE%BD"/>
          <p:cNvPicPr>
            <a:picLocks noChangeAspect="1"/>
          </p:cNvPicPr>
          <p:nvPr/>
        </p:nvPicPr>
        <p:blipFill>
          <a:blip r:embed="rId1"/>
          <a:stretch>
            <a:fillRect/>
          </a:stretch>
        </p:blipFill>
        <p:spPr>
          <a:xfrm>
            <a:off x="7527925" y="322263"/>
            <a:ext cx="450850" cy="450850"/>
          </a:xfrm>
          <a:prstGeom prst="rect">
            <a:avLst/>
          </a:prstGeom>
          <a:noFill/>
          <a:ln w="9525">
            <a:noFill/>
          </a:ln>
        </p:spPr>
      </p:pic>
      <p:pic>
        <p:nvPicPr>
          <p:cNvPr id="44034" name="图片 7"/>
          <p:cNvPicPr>
            <a:picLocks noChangeAspect="1"/>
          </p:cNvPicPr>
          <p:nvPr/>
        </p:nvPicPr>
        <p:blipFill>
          <a:blip r:embed="rId2"/>
          <a:stretch>
            <a:fillRect/>
          </a:stretch>
        </p:blipFill>
        <p:spPr>
          <a:xfrm>
            <a:off x="7978775" y="349250"/>
            <a:ext cx="942975" cy="396875"/>
          </a:xfrm>
          <a:prstGeom prst="rect">
            <a:avLst/>
          </a:prstGeom>
          <a:noFill/>
          <a:ln w="9525">
            <a:noFill/>
          </a:ln>
        </p:spPr>
      </p:pic>
      <p:sp>
        <p:nvSpPr>
          <p:cNvPr id="4" name="矩形 8"/>
          <p:cNvSpPr/>
          <p:nvPr/>
        </p:nvSpPr>
        <p:spPr>
          <a:xfrm>
            <a:off x="4138926" y="6583044"/>
            <a:ext cx="4965700" cy="245107"/>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1265" name="标题 1"/>
          <p:cNvSpPr>
            <a:spLocks noGrp="1"/>
          </p:cNvSpPr>
          <p:nvPr>
            <p:ph type="title"/>
          </p:nvPr>
        </p:nvSpPr>
        <p:spPr>
          <a:xfrm>
            <a:off x="41910" y="195576"/>
            <a:ext cx="2310130"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Evaluation</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3" name="直接连接符 2"/>
          <p:cNvCxnSpPr/>
          <p:nvPr/>
        </p:nvCxnSpPr>
        <p:spPr>
          <a:xfrm flipV="1">
            <a:off x="12700" y="862013"/>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7" name="标题 1"/>
          <p:cNvSpPr>
            <a:spLocks noGrp="1"/>
          </p:cNvSpPr>
          <p:nvPr/>
        </p:nvSpPr>
        <p:spPr>
          <a:xfrm>
            <a:off x="25400" y="968375"/>
            <a:ext cx="2310125" cy="497840"/>
          </a:xfrm>
          <a:prstGeom prst="rect">
            <a:avLst/>
          </a:prstGeom>
          <a:noFill/>
          <a:ln w="9525">
            <a:noFill/>
          </a:ln>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eaLnBrk="1" fontAlgn="base" hangingPunct="1"/>
            <a:r>
              <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rPr>
              <a:t>Large-scaled simulations</a:t>
            </a:r>
            <a:endPar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pic>
        <p:nvPicPr>
          <p:cNvPr id="44039" name="图片 1"/>
          <p:cNvPicPr>
            <a:picLocks noChangeAspect="1"/>
          </p:cNvPicPr>
          <p:nvPr/>
        </p:nvPicPr>
        <p:blipFill>
          <a:blip r:embed="rId3"/>
          <a:stretch>
            <a:fillRect/>
          </a:stretch>
        </p:blipFill>
        <p:spPr>
          <a:xfrm>
            <a:off x="485775" y="1746250"/>
            <a:ext cx="3911600" cy="3365500"/>
          </a:xfrm>
          <a:prstGeom prst="rect">
            <a:avLst/>
          </a:prstGeom>
          <a:noFill/>
          <a:ln w="9525">
            <a:noFill/>
          </a:ln>
        </p:spPr>
      </p:pic>
      <p:pic>
        <p:nvPicPr>
          <p:cNvPr id="44040" name="图片 7"/>
          <p:cNvPicPr>
            <a:picLocks noChangeAspect="1"/>
          </p:cNvPicPr>
          <p:nvPr/>
        </p:nvPicPr>
        <p:blipFill>
          <a:blip r:embed="rId4"/>
          <a:stretch>
            <a:fillRect/>
          </a:stretch>
        </p:blipFill>
        <p:spPr>
          <a:xfrm>
            <a:off x="4654550" y="1746250"/>
            <a:ext cx="3935413" cy="3365500"/>
          </a:xfrm>
          <a:prstGeom prst="rect">
            <a:avLst/>
          </a:prstGeom>
          <a:noFill/>
          <a:ln w="9525">
            <a:noFill/>
          </a:ln>
        </p:spPr>
      </p:pic>
      <p:sp>
        <p:nvSpPr>
          <p:cNvPr id="2" name="文本框 1"/>
          <p:cNvSpPr txBox="1"/>
          <p:nvPr/>
        </p:nvSpPr>
        <p:spPr>
          <a:xfrm>
            <a:off x="1335088" y="5495925"/>
            <a:ext cx="6473825" cy="522288"/>
          </a:xfrm>
          <a:prstGeom prst="rect">
            <a:avLst/>
          </a:prstGeom>
          <a:noFill/>
        </p:spPr>
        <p:txBody>
          <a:bodyPr wrap="square" rtlCol="0" anchor="t">
            <a:spAutoFit/>
          </a:bodyPr>
          <a:p>
            <a:r>
              <a:rPr kumimoji="1" lang="en-US" altLang="zh-CN" sz="28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cs typeface="+mn-cs"/>
              </a:rPr>
              <a:t>Flow-level transmission performance</a:t>
            </a:r>
            <a:endParaRPr kumimoji="1" lang="en-US" altLang="zh-CN" sz="28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endParaRPr>
          </a:p>
        </p:txBody>
      </p:sp>
    </p:spTree>
    <p:custDataLst>
      <p:tags r:id="rId5"/>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057" name="Picture 4" descr="%E4%B8%AD%E5%8D%97%E5%A4%A7%E5%AD%A6%E6%A0%A1%E5%BE%BD"/>
          <p:cNvPicPr>
            <a:picLocks noChangeAspect="1"/>
          </p:cNvPicPr>
          <p:nvPr/>
        </p:nvPicPr>
        <p:blipFill>
          <a:blip r:embed="rId1"/>
          <a:stretch>
            <a:fillRect/>
          </a:stretch>
        </p:blipFill>
        <p:spPr>
          <a:xfrm>
            <a:off x="7527925" y="322263"/>
            <a:ext cx="450850" cy="450850"/>
          </a:xfrm>
          <a:prstGeom prst="rect">
            <a:avLst/>
          </a:prstGeom>
          <a:noFill/>
          <a:ln w="9525">
            <a:noFill/>
          </a:ln>
        </p:spPr>
      </p:pic>
      <p:pic>
        <p:nvPicPr>
          <p:cNvPr id="45058" name="图片 7"/>
          <p:cNvPicPr>
            <a:picLocks noChangeAspect="1"/>
          </p:cNvPicPr>
          <p:nvPr/>
        </p:nvPicPr>
        <p:blipFill>
          <a:blip r:embed="rId2"/>
          <a:stretch>
            <a:fillRect/>
          </a:stretch>
        </p:blipFill>
        <p:spPr>
          <a:xfrm>
            <a:off x="7978775" y="349250"/>
            <a:ext cx="942975" cy="396875"/>
          </a:xfrm>
          <a:prstGeom prst="rect">
            <a:avLst/>
          </a:prstGeom>
          <a:noFill/>
          <a:ln w="9525">
            <a:noFill/>
          </a:ln>
        </p:spPr>
      </p:pic>
      <p:sp>
        <p:nvSpPr>
          <p:cNvPr id="4" name="矩形 8"/>
          <p:cNvSpPr/>
          <p:nvPr/>
        </p:nvSpPr>
        <p:spPr>
          <a:xfrm>
            <a:off x="4138926" y="6583044"/>
            <a:ext cx="4965700" cy="245107"/>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1265" name="标题 1"/>
          <p:cNvSpPr>
            <a:spLocks noGrp="1"/>
          </p:cNvSpPr>
          <p:nvPr>
            <p:ph type="title"/>
          </p:nvPr>
        </p:nvSpPr>
        <p:spPr>
          <a:xfrm>
            <a:off x="41910" y="195576"/>
            <a:ext cx="2310130"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Evaluation</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3" name="直接连接符 2"/>
          <p:cNvCxnSpPr/>
          <p:nvPr/>
        </p:nvCxnSpPr>
        <p:spPr>
          <a:xfrm flipV="1">
            <a:off x="12700" y="862013"/>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7" name="标题 1"/>
          <p:cNvSpPr>
            <a:spLocks noGrp="1"/>
          </p:cNvSpPr>
          <p:nvPr/>
        </p:nvSpPr>
        <p:spPr>
          <a:xfrm>
            <a:off x="25400" y="968375"/>
            <a:ext cx="2310125" cy="497840"/>
          </a:xfrm>
          <a:prstGeom prst="rect">
            <a:avLst/>
          </a:prstGeom>
          <a:noFill/>
          <a:ln w="9525">
            <a:noFill/>
          </a:ln>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eaLnBrk="1" fontAlgn="base" hangingPunct="1"/>
            <a:r>
              <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rPr>
              <a:t>Large-scaled simulations</a:t>
            </a:r>
            <a:endPar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pic>
        <p:nvPicPr>
          <p:cNvPr id="45063" name="图片 4"/>
          <p:cNvPicPr>
            <a:picLocks noChangeAspect="1"/>
          </p:cNvPicPr>
          <p:nvPr/>
        </p:nvPicPr>
        <p:blipFill>
          <a:blip r:embed="rId3"/>
          <a:stretch>
            <a:fillRect/>
          </a:stretch>
        </p:blipFill>
        <p:spPr>
          <a:xfrm>
            <a:off x="592138" y="1649413"/>
            <a:ext cx="3659187" cy="3833812"/>
          </a:xfrm>
          <a:prstGeom prst="rect">
            <a:avLst/>
          </a:prstGeom>
          <a:noFill/>
          <a:ln w="9525">
            <a:noFill/>
          </a:ln>
        </p:spPr>
      </p:pic>
      <p:pic>
        <p:nvPicPr>
          <p:cNvPr id="45064" name="图片 5"/>
          <p:cNvPicPr>
            <a:picLocks noChangeAspect="1"/>
          </p:cNvPicPr>
          <p:nvPr/>
        </p:nvPicPr>
        <p:blipFill>
          <a:blip r:embed="rId4"/>
          <a:stretch>
            <a:fillRect/>
          </a:stretch>
        </p:blipFill>
        <p:spPr>
          <a:xfrm>
            <a:off x="4727575" y="1649413"/>
            <a:ext cx="3681413" cy="3836987"/>
          </a:xfrm>
          <a:prstGeom prst="rect">
            <a:avLst/>
          </a:prstGeom>
          <a:noFill/>
          <a:ln w="9525">
            <a:noFill/>
          </a:ln>
        </p:spPr>
      </p:pic>
      <p:sp>
        <p:nvSpPr>
          <p:cNvPr id="2" name="文本框 1"/>
          <p:cNvSpPr txBox="1"/>
          <p:nvPr/>
        </p:nvSpPr>
        <p:spPr>
          <a:xfrm>
            <a:off x="2355850" y="5688013"/>
            <a:ext cx="4432300" cy="522288"/>
          </a:xfrm>
          <a:prstGeom prst="rect">
            <a:avLst/>
          </a:prstGeom>
          <a:noFill/>
        </p:spPr>
        <p:txBody>
          <a:bodyPr wrap="square" rtlCol="0" anchor="t">
            <a:spAutoFit/>
          </a:bodyPr>
          <a:p>
            <a:r>
              <a:rPr kumimoji="1" lang="en-US" altLang="zh-CN" sz="28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cs typeface="+mn-cs"/>
              </a:rPr>
              <a:t>Tail flow completion time</a:t>
            </a:r>
            <a:endParaRPr kumimoji="1" lang="en-US" altLang="zh-CN" sz="2800" b="1"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endParaRPr>
          </a:p>
        </p:txBody>
      </p:sp>
    </p:spTree>
    <p:custDataLst>
      <p:tags r:id="rId5"/>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081" name="Picture 4" descr="%E4%B8%AD%E5%8D%97%E5%A4%A7%E5%AD%A6%E6%A0%A1%E5%BE%BD"/>
          <p:cNvPicPr>
            <a:picLocks noChangeAspect="1"/>
          </p:cNvPicPr>
          <p:nvPr/>
        </p:nvPicPr>
        <p:blipFill>
          <a:blip r:embed="rId1"/>
          <a:stretch>
            <a:fillRect/>
          </a:stretch>
        </p:blipFill>
        <p:spPr>
          <a:xfrm>
            <a:off x="7527925" y="322263"/>
            <a:ext cx="450850" cy="450850"/>
          </a:xfrm>
          <a:prstGeom prst="rect">
            <a:avLst/>
          </a:prstGeom>
          <a:noFill/>
          <a:ln w="9525">
            <a:noFill/>
          </a:ln>
        </p:spPr>
      </p:pic>
      <p:pic>
        <p:nvPicPr>
          <p:cNvPr id="46082" name="图片 7"/>
          <p:cNvPicPr>
            <a:picLocks noChangeAspect="1"/>
          </p:cNvPicPr>
          <p:nvPr/>
        </p:nvPicPr>
        <p:blipFill>
          <a:blip r:embed="rId2"/>
          <a:stretch>
            <a:fillRect/>
          </a:stretch>
        </p:blipFill>
        <p:spPr>
          <a:xfrm>
            <a:off x="7978775" y="349250"/>
            <a:ext cx="942975" cy="396875"/>
          </a:xfrm>
          <a:prstGeom prst="rect">
            <a:avLst/>
          </a:prstGeom>
          <a:noFill/>
          <a:ln w="9525">
            <a:noFill/>
          </a:ln>
        </p:spPr>
      </p:pic>
      <p:sp>
        <p:nvSpPr>
          <p:cNvPr id="4" name="矩形 8"/>
          <p:cNvSpPr/>
          <p:nvPr/>
        </p:nvSpPr>
        <p:spPr>
          <a:xfrm>
            <a:off x="4138926" y="6583044"/>
            <a:ext cx="4965700" cy="245107"/>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1265" name="标题 1"/>
          <p:cNvSpPr>
            <a:spLocks noGrp="1"/>
          </p:cNvSpPr>
          <p:nvPr>
            <p:ph type="title"/>
          </p:nvPr>
        </p:nvSpPr>
        <p:spPr>
          <a:xfrm>
            <a:off x="41910" y="195576"/>
            <a:ext cx="2310130"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Conclusion</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3" name="直接连接符 2"/>
          <p:cNvCxnSpPr/>
          <p:nvPr/>
        </p:nvCxnSpPr>
        <p:spPr>
          <a:xfrm flipV="1">
            <a:off x="12700" y="862013"/>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Rectangle 6"/>
          <p:cNvSpPr>
            <a:spLocks noChangeArrowheads="1"/>
          </p:cNvSpPr>
          <p:nvPr/>
        </p:nvSpPr>
        <p:spPr bwMode="auto">
          <a:xfrm>
            <a:off x="999490" y="1859915"/>
            <a:ext cx="7145655" cy="3138170"/>
          </a:xfrm>
          <a:prstGeom prst="rect">
            <a:avLst/>
          </a:prstGeom>
          <a:noFill/>
          <a:ln w="9525">
            <a:noFill/>
            <a:miter lim="800000"/>
          </a:ln>
          <a:effectLst/>
        </p:spPr>
        <p:txBody>
          <a:bodyPr wrap="square">
            <a:spAutoFit/>
            <a:scene3d>
              <a:camera prst="orthographicFront"/>
              <a:lightRig rig="threePt" dir="t"/>
            </a:scene3d>
          </a:bodyPr>
          <a:p>
            <a:pPr algn="l" fontAlgn="auto">
              <a:defRPr/>
            </a:pPr>
            <a:r>
              <a:rPr kumimoji="1" lang="en-US" altLang="zh-CN" sz="2200" b="1" strike="noStrike"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cs typeface="+mn-cs"/>
                <a:sym typeface="+mn-ea"/>
              </a:rPr>
              <a:t>We design and implement DDT, an AQM algorithm to mitigate the competitiveness difference of current TCP variants in data centers. By adaptively tuning the distance between the ECN marking threshold and the packet dropping threshold, DDT helps the ECN and non-ECN TCP traffic coexist fairly, thus achieving the flow-level fairness. </a:t>
            </a:r>
            <a:endParaRPr kumimoji="1" lang="en-US" altLang="zh-CN" sz="2200" b="1" strike="noStrike"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cs typeface="+mn-cs"/>
              <a:sym typeface="+mn-ea"/>
            </a:endParaRPr>
          </a:p>
          <a:p>
            <a:pPr algn="l" fontAlgn="auto">
              <a:defRPr/>
            </a:pPr>
            <a:endParaRPr kumimoji="1" lang="en-US" altLang="zh-CN" sz="2200" b="1" strike="noStrike"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cs typeface="+mn-cs"/>
              <a:sym typeface="+mn-ea"/>
            </a:endParaRPr>
          </a:p>
          <a:p>
            <a:pPr algn="l" fontAlgn="auto">
              <a:defRPr/>
            </a:pPr>
            <a:endParaRPr kumimoji="1" lang="en-US" altLang="zh-CN" sz="2200" b="1" strike="noStrike"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cs typeface="+mn-cs"/>
              <a:sym typeface="+mn-ea"/>
            </a:endParaRPr>
          </a:p>
        </p:txBody>
      </p:sp>
    </p:spTree>
    <p:custDataLst>
      <p:tags r:id="rId3"/>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105" name="Picture 4" descr="%E4%B8%AD%E5%8D%97%E5%A4%A7%E5%AD%A6%E6%A0%A1%E5%BE%BD"/>
          <p:cNvPicPr>
            <a:picLocks noChangeAspect="1"/>
          </p:cNvPicPr>
          <p:nvPr/>
        </p:nvPicPr>
        <p:blipFill>
          <a:blip r:embed="rId1"/>
          <a:stretch>
            <a:fillRect/>
          </a:stretch>
        </p:blipFill>
        <p:spPr>
          <a:xfrm>
            <a:off x="7527925" y="322263"/>
            <a:ext cx="450850" cy="450850"/>
          </a:xfrm>
          <a:prstGeom prst="rect">
            <a:avLst/>
          </a:prstGeom>
          <a:noFill/>
          <a:ln w="9525">
            <a:noFill/>
          </a:ln>
        </p:spPr>
      </p:pic>
      <p:pic>
        <p:nvPicPr>
          <p:cNvPr id="47106" name="图片 7"/>
          <p:cNvPicPr>
            <a:picLocks noChangeAspect="1"/>
          </p:cNvPicPr>
          <p:nvPr/>
        </p:nvPicPr>
        <p:blipFill>
          <a:blip r:embed="rId2"/>
          <a:stretch>
            <a:fillRect/>
          </a:stretch>
        </p:blipFill>
        <p:spPr>
          <a:xfrm>
            <a:off x="7978775" y="349250"/>
            <a:ext cx="942975" cy="396875"/>
          </a:xfrm>
          <a:prstGeom prst="rect">
            <a:avLst/>
          </a:prstGeom>
          <a:noFill/>
          <a:ln w="9525">
            <a:noFill/>
          </a:ln>
        </p:spPr>
      </p:pic>
      <p:sp>
        <p:nvSpPr>
          <p:cNvPr id="4" name="矩形 8"/>
          <p:cNvSpPr/>
          <p:nvPr/>
        </p:nvSpPr>
        <p:spPr>
          <a:xfrm>
            <a:off x="4138926" y="6583044"/>
            <a:ext cx="4965700" cy="245107"/>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1265" name="标题 1"/>
          <p:cNvSpPr>
            <a:spLocks noGrp="1"/>
          </p:cNvSpPr>
          <p:nvPr>
            <p:ph type="title"/>
          </p:nvPr>
        </p:nvSpPr>
        <p:spPr>
          <a:xfrm>
            <a:off x="41910" y="195576"/>
            <a:ext cx="2310130"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Conclusion</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3" name="直接连接符 2"/>
          <p:cNvCxnSpPr/>
          <p:nvPr/>
        </p:nvCxnSpPr>
        <p:spPr>
          <a:xfrm flipV="1">
            <a:off x="12700" y="862013"/>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Rectangle 6"/>
          <p:cNvSpPr>
            <a:spLocks noChangeArrowheads="1"/>
          </p:cNvSpPr>
          <p:nvPr/>
        </p:nvSpPr>
        <p:spPr bwMode="auto">
          <a:xfrm>
            <a:off x="517525" y="2062163"/>
            <a:ext cx="8239125" cy="2798763"/>
          </a:xfrm>
          <a:prstGeom prst="rect">
            <a:avLst/>
          </a:prstGeom>
          <a:noFill/>
          <a:ln w="9525">
            <a:noFill/>
            <a:miter lim="800000"/>
          </a:ln>
          <a:effectLst/>
        </p:spPr>
        <p:txBody>
          <a:bodyPr wrap="square">
            <a:spAutoFit/>
          </a:bodyPr>
          <a:p>
            <a:pPr algn="l" fontAlgn="auto">
              <a:defRPr/>
            </a:pPr>
            <a:r>
              <a:rPr kumimoji="1" lang="en-US" altLang="zh-CN" sz="2200" b="1" strike="noStrike"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cs typeface="+mn-cs"/>
                <a:sym typeface="+mn-ea"/>
              </a:rPr>
              <a:t>Future work: </a:t>
            </a:r>
            <a:endParaRPr kumimoji="1" lang="en-US" altLang="zh-CN" sz="22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cs typeface="+mn-cs"/>
              <a:sym typeface="+mn-ea"/>
            </a:endParaRPr>
          </a:p>
          <a:p>
            <a:pPr algn="l" fontAlgn="auto">
              <a:defRPr/>
            </a:pPr>
            <a:endParaRPr kumimoji="1" lang="en-US" altLang="zh-CN" sz="22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sym typeface="+mn-ea"/>
            </a:endParaRPr>
          </a:p>
          <a:p>
            <a:pPr algn="l" fontAlgn="auto">
              <a:defRPr/>
            </a:pPr>
            <a:r>
              <a:rPr kumimoji="1" lang="en-US" altLang="zh-CN" sz="2200" b="1" strike="noStrike"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cs typeface="+mn-cs"/>
                <a:sym typeface="+mn-ea"/>
              </a:rPr>
              <a:t>1) helping DDT identify more types of heterogeneous TCP traffic; </a:t>
            </a:r>
            <a:endParaRPr kumimoji="1" lang="en-US" altLang="zh-CN" sz="2200" b="1" strike="noStrike"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sym typeface="+mn-ea"/>
            </a:endParaRPr>
          </a:p>
          <a:p>
            <a:pPr algn="l" fontAlgn="auto">
              <a:defRPr/>
            </a:pPr>
            <a:endParaRPr kumimoji="1" lang="en-US" altLang="zh-CN" sz="2200" b="1" strike="noStrike"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sym typeface="+mn-ea"/>
            </a:endParaRPr>
          </a:p>
          <a:p>
            <a:pPr algn="l" fontAlgn="auto">
              <a:defRPr/>
            </a:pPr>
            <a:r>
              <a:rPr kumimoji="1" lang="en-US" altLang="zh-CN" sz="2200" b="1" strike="noStrike" noProof="1">
                <a:solidFill>
                  <a:schemeClr val="accent1"/>
                </a:solidFill>
                <a:effectLst>
                  <a:outerShdw blurRad="38100" dist="25400" dir="5400000" algn="ctr" rotWithShape="0">
                    <a:srgbClr val="6E747A">
                      <a:alpha val="43000"/>
                    </a:srgbClr>
                  </a:outerShdw>
                </a:effectLst>
                <a:latin typeface="+mn-lt"/>
                <a:ea typeface="黑体" panose="02010609060101010101" pitchFamily="49" charset="-122"/>
                <a:cs typeface="+mn-cs"/>
                <a:sym typeface="+mn-ea"/>
              </a:rPr>
              <a:t>2) finding a more effective way to quickly obtain the correct values of dual dynamic thresholds.</a:t>
            </a:r>
            <a:endParaRPr lang="zh-CN" altLang="en-US" sz="2200" strike="noStrike" noProof="1"/>
          </a:p>
          <a:p>
            <a:pPr algn="l" fontAlgn="auto">
              <a:defRPr/>
            </a:pPr>
            <a:endParaRPr kumimoji="1" lang="en-US" altLang="zh-CN" sz="22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sym typeface="+mn-ea"/>
            </a:endParaRPr>
          </a:p>
        </p:txBody>
      </p:sp>
    </p:spTree>
    <p:custDataLst>
      <p:tags r:id="rId3"/>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文本框 3"/>
          <p:cNvSpPr txBox="1">
            <a:spLocks noChangeArrowheads="1"/>
          </p:cNvSpPr>
          <p:nvPr/>
        </p:nvSpPr>
        <p:spPr bwMode="auto">
          <a:xfrm>
            <a:off x="3173413" y="1447800"/>
            <a:ext cx="2797175" cy="196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ea typeface="宋体" panose="02010600030101010101" pitchFamily="2" charset="-122"/>
              </a:defRPr>
            </a:lvl1pPr>
            <a:lvl2pPr marL="742950" indent="-285750">
              <a:defRPr>
                <a:solidFill>
                  <a:schemeClr val="tx1"/>
                </a:solidFill>
                <a:latin typeface="Tw Cen MT" panose="020B0602020104020603" pitchFamily="34" charset="0"/>
                <a:ea typeface="宋体" panose="02010600030101010101" pitchFamily="2" charset="-122"/>
              </a:defRPr>
            </a:lvl2pPr>
            <a:lvl3pPr marL="1143000" indent="-228600">
              <a:defRPr>
                <a:solidFill>
                  <a:schemeClr val="tx1"/>
                </a:solidFill>
                <a:latin typeface="Tw Cen MT" panose="020B0602020104020603" pitchFamily="34" charset="0"/>
                <a:ea typeface="宋体" panose="02010600030101010101" pitchFamily="2" charset="-122"/>
              </a:defRPr>
            </a:lvl3pPr>
            <a:lvl4pPr marL="1600200" indent="-228600">
              <a:defRPr>
                <a:solidFill>
                  <a:schemeClr val="tx1"/>
                </a:solidFill>
                <a:latin typeface="Tw Cen MT" panose="020B0602020104020603" pitchFamily="34" charset="0"/>
                <a:ea typeface="宋体" panose="02010600030101010101" pitchFamily="2" charset="-122"/>
              </a:defRPr>
            </a:lvl4pPr>
            <a:lvl5pPr marL="2057400" indent="-228600">
              <a:defRPr>
                <a:solidFill>
                  <a:schemeClr val="tx1"/>
                </a:solidFill>
                <a:latin typeface="Tw Cen MT" panose="020B0602020104020603" pitchFamily="34" charset="0"/>
                <a:ea typeface="宋体" panose="02010600030101010101" pitchFamily="2" charset="-122"/>
              </a:defRPr>
            </a:lvl5pPr>
            <a:lvl6pPr marL="2514600" indent="-228600" fontAlgn="base">
              <a:spcBef>
                <a:spcPct val="0"/>
              </a:spcBef>
              <a:spcAft>
                <a:spcPct val="0"/>
              </a:spcAft>
              <a:defRPr>
                <a:solidFill>
                  <a:schemeClr val="tx1"/>
                </a:solidFill>
                <a:latin typeface="Tw Cen MT" panose="020B0602020104020603" pitchFamily="34" charset="0"/>
                <a:ea typeface="宋体" panose="02010600030101010101" pitchFamily="2" charset="-122"/>
              </a:defRPr>
            </a:lvl6pPr>
            <a:lvl7pPr marL="2971800" indent="-228600" fontAlgn="base">
              <a:spcBef>
                <a:spcPct val="0"/>
              </a:spcBef>
              <a:spcAft>
                <a:spcPct val="0"/>
              </a:spcAft>
              <a:defRPr>
                <a:solidFill>
                  <a:schemeClr val="tx1"/>
                </a:solidFill>
                <a:latin typeface="Tw Cen MT" panose="020B0602020104020603" pitchFamily="34" charset="0"/>
                <a:ea typeface="宋体" panose="02010600030101010101" pitchFamily="2" charset="-122"/>
              </a:defRPr>
            </a:lvl7pPr>
            <a:lvl8pPr marL="3429000" indent="-228600" fontAlgn="base">
              <a:spcBef>
                <a:spcPct val="0"/>
              </a:spcBef>
              <a:spcAft>
                <a:spcPct val="0"/>
              </a:spcAft>
              <a:defRPr>
                <a:solidFill>
                  <a:schemeClr val="tx1"/>
                </a:solidFill>
                <a:latin typeface="Tw Cen MT" panose="020B0602020104020603" pitchFamily="34" charset="0"/>
                <a:ea typeface="宋体" panose="02010600030101010101" pitchFamily="2" charset="-122"/>
              </a:defRPr>
            </a:lvl8pPr>
            <a:lvl9pPr marL="3886200" indent="-228600" fontAlgn="base">
              <a:spcBef>
                <a:spcPct val="0"/>
              </a:spcBef>
              <a:spcAft>
                <a:spcPct val="0"/>
              </a:spcAft>
              <a:defRPr>
                <a:solidFill>
                  <a:schemeClr val="tx1"/>
                </a:solidFill>
                <a:latin typeface="Tw Cen MT" panose="020B0602020104020603" pitchFamily="34" charset="0"/>
                <a:ea typeface="宋体" panose="02010600030101010101" pitchFamily="2" charset="-122"/>
              </a:defRPr>
            </a:lvl9pPr>
          </a:lstStyle>
          <a:p>
            <a:pPr algn="ctr" fontAlgn="auto">
              <a:defRPr/>
            </a:pPr>
            <a:r>
              <a:rPr kumimoji="1" lang="en-US" altLang="zh-CN" sz="7200" strike="noStrike" noProof="1">
                <a:latin typeface="Tw Cen MT" panose="020B0602020104020603" pitchFamily="34" charset="0"/>
                <a:ea typeface="华文仿宋" panose="02010600040101010101" charset="-122"/>
                <a:cs typeface="+mn-cs"/>
              </a:rPr>
              <a:t>Thanks!</a:t>
            </a:r>
            <a:endParaRPr kumimoji="1" lang="en-US" altLang="zh-CN" sz="7200" strike="noStrike" noProof="1">
              <a:ea typeface="华文仿宋" panose="02010600040101010101" charset="-122"/>
            </a:endParaRPr>
          </a:p>
          <a:p>
            <a:pPr algn="ctr" fontAlgn="auto">
              <a:defRPr/>
            </a:pPr>
            <a:r>
              <a:rPr lang="en-US" altLang="ko-KR" sz="4950" b="1" strike="noStrike" noProof="1">
                <a:solidFill>
                  <a:srgbClr val="C00000"/>
                </a:solidFill>
                <a:effectLst>
                  <a:outerShdw blurRad="38100" dist="38100" dir="2700000" algn="tl">
                    <a:srgbClr val="C0C0C0"/>
                  </a:outerShdw>
                </a:effectLst>
                <a:latin typeface="Arial" panose="020B0604020202020204" pitchFamily="34" charset="0"/>
                <a:ea typeface="宋体" panose="02010600030101010101" pitchFamily="2" charset="-122"/>
                <a:cs typeface="+mn-cs"/>
              </a:rPr>
              <a:t>Q&amp;A</a:t>
            </a:r>
            <a:endParaRPr lang="en-US" altLang="ko-KR" sz="4950" b="1" strike="noStrike" noProof="1">
              <a:solidFill>
                <a:srgbClr val="C00000"/>
              </a:solidFill>
              <a:effectLst>
                <a:outerShdw blurRad="38100" dist="38100" dir="2700000" algn="tl">
                  <a:srgbClr val="C0C0C0"/>
                </a:outerShdw>
              </a:effectLst>
              <a:latin typeface="Arial" panose="020B0604020202020204" pitchFamily="34" charset="0"/>
            </a:endParaRPr>
          </a:p>
        </p:txBody>
      </p:sp>
      <p:pic>
        <p:nvPicPr>
          <p:cNvPr id="48130" name="Picture 4" descr="%E4%B8%AD%E5%8D%97%E5%A4%A7%E5%AD%A6%E6%A0%A1%E5%BE%BD"/>
          <p:cNvPicPr>
            <a:picLocks noChangeAspect="1"/>
          </p:cNvPicPr>
          <p:nvPr/>
        </p:nvPicPr>
        <p:blipFill>
          <a:blip r:embed="rId1"/>
          <a:stretch>
            <a:fillRect/>
          </a:stretch>
        </p:blipFill>
        <p:spPr>
          <a:xfrm>
            <a:off x="3149600" y="3546475"/>
            <a:ext cx="1273175" cy="1271588"/>
          </a:xfrm>
          <a:prstGeom prst="rect">
            <a:avLst/>
          </a:prstGeom>
          <a:noFill/>
          <a:ln w="9525">
            <a:noFill/>
          </a:ln>
        </p:spPr>
      </p:pic>
      <p:pic>
        <p:nvPicPr>
          <p:cNvPr id="48131" name="图片 7"/>
          <p:cNvPicPr>
            <a:picLocks noChangeAspect="1"/>
          </p:cNvPicPr>
          <p:nvPr/>
        </p:nvPicPr>
        <p:blipFill>
          <a:blip r:embed="rId2"/>
          <a:stretch>
            <a:fillRect/>
          </a:stretch>
        </p:blipFill>
        <p:spPr>
          <a:xfrm>
            <a:off x="4422775" y="3794125"/>
            <a:ext cx="1644650" cy="692150"/>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5" name="Picture 4" descr="%E4%B8%AD%E5%8D%97%E5%A4%A7%E5%AD%A6%E6%A0%A1%E5%BE%BD"/>
          <p:cNvPicPr>
            <a:picLocks noChangeAspect="1"/>
          </p:cNvPicPr>
          <p:nvPr/>
        </p:nvPicPr>
        <p:blipFill>
          <a:blip r:embed="rId1"/>
          <a:stretch>
            <a:fillRect/>
          </a:stretch>
        </p:blipFill>
        <p:spPr>
          <a:xfrm>
            <a:off x="7527925" y="322263"/>
            <a:ext cx="450850" cy="450850"/>
          </a:xfrm>
          <a:prstGeom prst="rect">
            <a:avLst/>
          </a:prstGeom>
          <a:noFill/>
          <a:ln w="9525">
            <a:noFill/>
          </a:ln>
        </p:spPr>
      </p:pic>
      <p:pic>
        <p:nvPicPr>
          <p:cNvPr id="11266" name="图片 7"/>
          <p:cNvPicPr>
            <a:picLocks noChangeAspect="1"/>
          </p:cNvPicPr>
          <p:nvPr/>
        </p:nvPicPr>
        <p:blipFill>
          <a:blip r:embed="rId2"/>
          <a:stretch>
            <a:fillRect/>
          </a:stretch>
        </p:blipFill>
        <p:spPr>
          <a:xfrm>
            <a:off x="7978775" y="349250"/>
            <a:ext cx="942975" cy="396875"/>
          </a:xfrm>
          <a:prstGeom prst="rect">
            <a:avLst/>
          </a:prstGeom>
          <a:noFill/>
          <a:ln w="9525">
            <a:noFill/>
          </a:ln>
        </p:spPr>
      </p:pic>
      <p:sp>
        <p:nvSpPr>
          <p:cNvPr id="4" name="矩形 8"/>
          <p:cNvSpPr/>
          <p:nvPr/>
        </p:nvSpPr>
        <p:spPr>
          <a:xfrm>
            <a:off x="4138926" y="6583044"/>
            <a:ext cx="4965700" cy="245107"/>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2" name="标题 1"/>
          <p:cNvSpPr>
            <a:spLocks noGrp="1"/>
          </p:cNvSpPr>
          <p:nvPr>
            <p:ph type="title"/>
          </p:nvPr>
        </p:nvSpPr>
        <p:spPr>
          <a:xfrm>
            <a:off x="-60325" y="187960"/>
            <a:ext cx="2571115"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Background</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3" name="直接连接符 2"/>
          <p:cNvCxnSpPr/>
          <p:nvPr/>
        </p:nvCxnSpPr>
        <p:spPr>
          <a:xfrm flipV="1">
            <a:off x="12700" y="862013"/>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8198" name="Picture 4" descr="dc_4.jpg"/>
          <p:cNvPicPr>
            <a:picLocks noChangeAspect="1"/>
          </p:cNvPicPr>
          <p:nvPr/>
        </p:nvPicPr>
        <p:blipFill>
          <a:blip r:embed="rId3"/>
          <a:stretch>
            <a:fillRect/>
          </a:stretch>
        </p:blipFill>
        <p:spPr>
          <a:xfrm>
            <a:off x="1651000" y="1306513"/>
            <a:ext cx="5842000" cy="2927350"/>
          </a:xfrm>
          <a:prstGeom prst="rect">
            <a:avLst/>
          </a:prstGeom>
          <a:noFill/>
          <a:ln w="9525">
            <a:noFill/>
          </a:ln>
        </p:spPr>
      </p:pic>
      <p:sp>
        <p:nvSpPr>
          <p:cNvPr id="9" name="Rectangle 6"/>
          <p:cNvSpPr>
            <a:spLocks noChangeArrowheads="1"/>
          </p:cNvSpPr>
          <p:nvPr/>
        </p:nvSpPr>
        <p:spPr bwMode="auto">
          <a:xfrm>
            <a:off x="146050" y="4540250"/>
            <a:ext cx="8855075" cy="952500"/>
          </a:xfrm>
          <a:prstGeom prst="rect">
            <a:avLst/>
          </a:prstGeom>
          <a:noFill/>
          <a:ln w="9525">
            <a:noFill/>
            <a:miter lim="800000"/>
          </a:ln>
          <a:effectLst/>
        </p:spPr>
        <p:txBody>
          <a:bodyPr wrap="square">
            <a:spAutoFit/>
          </a:bodyPr>
          <a:p>
            <a:pPr algn="ctr" fontAlgn="auto">
              <a:defRPr/>
            </a:pPr>
            <a:r>
              <a:rPr kumimoji="1" lang="en-US" altLang="zh-CN" sz="2800" b="1" strike="noStrike" noProof="1">
                <a:solidFill>
                  <a:schemeClr val="tx1"/>
                </a:solidFill>
                <a:effectLst>
                  <a:outerShdw blurRad="38100" dist="19050" dir="2700000" algn="tl" rotWithShape="0">
                    <a:schemeClr val="dk1">
                      <a:alpha val="40000"/>
                    </a:schemeClr>
                  </a:outerShdw>
                </a:effectLst>
                <a:latin typeface="+mn-lt"/>
                <a:ea typeface="黑体" panose="02010609060101010101" pitchFamily="49" charset="-122"/>
                <a:cs typeface="+mn-cs"/>
                <a:sym typeface="+mn-ea"/>
              </a:rPr>
              <a:t>Data Center transport should meet the requirement of </a:t>
            </a:r>
            <a:endParaRPr kumimoji="1" lang="en-US" altLang="zh-CN" sz="3600" b="1" strike="noStrike" noProof="1">
              <a:solidFill>
                <a:srgbClr val="FF0000"/>
              </a:solidFill>
              <a:effectLst>
                <a:outerShdw blurRad="38100" dist="38100" dir="2700000" algn="tl">
                  <a:srgbClr val="C0C0C0"/>
                </a:outerShdw>
              </a:effectLst>
              <a:latin typeface="+mn-lt"/>
              <a:ea typeface="黑体" panose="02010609060101010101" pitchFamily="49" charset="-122"/>
              <a:cs typeface="+mn-cs"/>
              <a:sym typeface="+mn-ea"/>
            </a:endParaRPr>
          </a:p>
        </p:txBody>
      </p:sp>
      <p:sp>
        <p:nvSpPr>
          <p:cNvPr id="5" name="文本框 1"/>
          <p:cNvSpPr txBox="1"/>
          <p:nvPr/>
        </p:nvSpPr>
        <p:spPr>
          <a:xfrm>
            <a:off x="660400" y="5743575"/>
            <a:ext cx="7827963" cy="644525"/>
          </a:xfrm>
          <a:prstGeom prst="rect">
            <a:avLst/>
          </a:prstGeom>
          <a:noFill/>
        </p:spPr>
        <p:txBody>
          <a:bodyPr wrap="none" rtlCol="0" anchor="t">
            <a:spAutoFit/>
          </a:bodyPr>
          <a:p>
            <a:pPr algn="ctr" fontAlgn="auto">
              <a:defRPr/>
            </a:pPr>
            <a:r>
              <a:rPr kumimoji="1" lang="en-US" altLang="zh-CN" sz="3600" b="1" noProof="1">
                <a:solidFill>
                  <a:srgbClr val="FF0000"/>
                </a:solidFill>
                <a:effectLst>
                  <a:outerShdw blurRad="38100" dist="38100" dir="2700000" algn="tl">
                    <a:srgbClr val="C0C0C0"/>
                  </a:outerShdw>
                </a:effectLst>
                <a:latin typeface="+mn-lt"/>
                <a:ea typeface="黑体" panose="02010609060101010101" pitchFamily="49" charset="-122"/>
                <a:cs typeface="+mn-cs"/>
                <a:sym typeface="+mn-ea"/>
              </a:rPr>
              <a:t>“high throughput and low latency”.</a:t>
            </a:r>
            <a:endParaRPr kumimoji="1" lang="en-US" altLang="zh-CN" sz="3600" b="1" noProof="1">
              <a:solidFill>
                <a:srgbClr val="FF0000"/>
              </a:solidFill>
              <a:effectLst>
                <a:outerShdw blurRad="38100" dist="38100" dir="2700000" algn="tl">
                  <a:srgbClr val="C0C0C0"/>
                </a:outerShdw>
              </a:effectLst>
              <a:latin typeface="+mn-lt"/>
              <a:ea typeface="黑体" panose="02010609060101010101" pitchFamily="49" charset="-122"/>
              <a:sym typeface="+mn-ea"/>
            </a:endParaRPr>
          </a:p>
        </p:txBody>
      </p:sp>
    </p:spTree>
    <p:custDataLst>
      <p:tags r:id="rId4"/>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3" name="Picture 4" descr="%E4%B8%AD%E5%8D%97%E5%A4%A7%E5%AD%A6%E6%A0%A1%E5%BE%BD"/>
          <p:cNvPicPr>
            <a:picLocks noChangeAspect="1"/>
          </p:cNvPicPr>
          <p:nvPr/>
        </p:nvPicPr>
        <p:blipFill>
          <a:blip r:embed="rId1"/>
          <a:stretch>
            <a:fillRect/>
          </a:stretch>
        </p:blipFill>
        <p:spPr>
          <a:xfrm>
            <a:off x="7527925" y="322263"/>
            <a:ext cx="450850" cy="450850"/>
          </a:xfrm>
          <a:prstGeom prst="rect">
            <a:avLst/>
          </a:prstGeom>
          <a:noFill/>
          <a:ln w="9525">
            <a:noFill/>
          </a:ln>
        </p:spPr>
      </p:pic>
      <p:pic>
        <p:nvPicPr>
          <p:cNvPr id="13314" name="图片 7"/>
          <p:cNvPicPr>
            <a:picLocks noChangeAspect="1"/>
          </p:cNvPicPr>
          <p:nvPr/>
        </p:nvPicPr>
        <p:blipFill>
          <a:blip r:embed="rId2"/>
          <a:stretch>
            <a:fillRect/>
          </a:stretch>
        </p:blipFill>
        <p:spPr>
          <a:xfrm>
            <a:off x="7978775" y="349250"/>
            <a:ext cx="942975" cy="396875"/>
          </a:xfrm>
          <a:prstGeom prst="rect">
            <a:avLst/>
          </a:prstGeom>
          <a:noFill/>
          <a:ln w="9525">
            <a:noFill/>
          </a:ln>
        </p:spPr>
      </p:pic>
      <p:sp>
        <p:nvSpPr>
          <p:cNvPr id="4" name="矩形 8"/>
          <p:cNvSpPr/>
          <p:nvPr/>
        </p:nvSpPr>
        <p:spPr>
          <a:xfrm>
            <a:off x="4138926" y="6583044"/>
            <a:ext cx="4965700" cy="245107"/>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1265" name="标题 1"/>
          <p:cNvSpPr>
            <a:spLocks noGrp="1"/>
          </p:cNvSpPr>
          <p:nvPr>
            <p:ph type="title"/>
          </p:nvPr>
        </p:nvSpPr>
        <p:spPr>
          <a:xfrm>
            <a:off x="-60325" y="187960"/>
            <a:ext cx="2571115"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Background</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3" name="直接连接符 2"/>
          <p:cNvCxnSpPr/>
          <p:nvPr/>
        </p:nvCxnSpPr>
        <p:spPr>
          <a:xfrm flipV="1">
            <a:off x="12700" y="862013"/>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6" name="Rectangle 6"/>
          <p:cNvSpPr>
            <a:spLocks noChangeArrowheads="1"/>
          </p:cNvSpPr>
          <p:nvPr/>
        </p:nvSpPr>
        <p:spPr bwMode="auto">
          <a:xfrm>
            <a:off x="3676650" y="5940425"/>
            <a:ext cx="1854200" cy="522288"/>
          </a:xfrm>
          <a:prstGeom prst="rect">
            <a:avLst/>
          </a:prstGeom>
          <a:noFill/>
          <a:ln w="9525">
            <a:noFill/>
            <a:miter lim="800000"/>
          </a:ln>
          <a:effectLst/>
        </p:spPr>
        <p:txBody>
          <a:bodyPr wrap="square">
            <a:spAutoFit/>
          </a:bodyPr>
          <a:p>
            <a:pPr algn="l" fontAlgn="auto">
              <a:defRPr/>
            </a:pPr>
            <a:r>
              <a:rPr kumimoji="1" lang="en-US" altLang="zh-CN" sz="28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cs typeface="+mn-cs"/>
                <a:sym typeface="+mn-ea"/>
              </a:rPr>
              <a:t>Old TCPs</a:t>
            </a:r>
            <a:endParaRPr kumimoji="1" lang="en-US" altLang="zh-CN" sz="28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sym typeface="+mn-ea"/>
            </a:endParaRPr>
          </a:p>
        </p:txBody>
      </p:sp>
      <p:sp>
        <p:nvSpPr>
          <p:cNvPr id="2" name="Rectangle 6"/>
          <p:cNvSpPr>
            <a:spLocks noChangeArrowheads="1"/>
          </p:cNvSpPr>
          <p:nvPr/>
        </p:nvSpPr>
        <p:spPr bwMode="auto">
          <a:xfrm>
            <a:off x="276225" y="1755775"/>
            <a:ext cx="2235200" cy="368300"/>
          </a:xfrm>
          <a:prstGeom prst="rect">
            <a:avLst/>
          </a:prstGeom>
          <a:noFill/>
          <a:ln w="9525">
            <a:noFill/>
            <a:miter lim="800000"/>
          </a:ln>
          <a:effectLst/>
        </p:spPr>
        <p:txBody>
          <a:bodyPr wrap="square">
            <a:spAutoFit/>
          </a:bodyPr>
          <a:p>
            <a:pPr algn="l" fontAlgn="auto">
              <a:defRPr/>
            </a:pPr>
            <a:r>
              <a:rPr kumimoji="1" lang="en-US" altLang="zh-CN" sz="1800" b="1" strike="noStrike" noProof="1">
                <a:effectLst>
                  <a:outerShdw blurRad="38100" dist="19050" dir="2700000" algn="tl" rotWithShape="0">
                    <a:schemeClr val="dk1">
                      <a:alpha val="40000"/>
                    </a:schemeClr>
                  </a:outerShdw>
                </a:effectLst>
                <a:latin typeface="+mn-lt"/>
                <a:ea typeface="黑体" panose="02010609060101010101" pitchFamily="49" charset="-122"/>
                <a:cs typeface="+mn-cs"/>
                <a:sym typeface="+mn-ea"/>
              </a:rPr>
              <a:t>drop-based CUBIC</a:t>
            </a:r>
            <a:endParaRPr kumimoji="1" lang="en-US" altLang="zh-CN" sz="1800" b="1" strike="noStrike" noProof="1">
              <a:effectLst>
                <a:outerShdw blurRad="38100" dist="19050" dir="2700000" algn="tl" rotWithShape="0">
                  <a:schemeClr val="dk1">
                    <a:alpha val="40000"/>
                  </a:schemeClr>
                </a:outerShdw>
              </a:effectLst>
              <a:latin typeface="+mn-lt"/>
              <a:ea typeface="黑体" panose="02010609060101010101" pitchFamily="49" charset="-122"/>
              <a:sym typeface="+mn-ea"/>
            </a:endParaRPr>
          </a:p>
        </p:txBody>
      </p:sp>
      <p:sp>
        <p:nvSpPr>
          <p:cNvPr id="7" name="Rectangle 6"/>
          <p:cNvSpPr>
            <a:spLocks noChangeArrowheads="1"/>
          </p:cNvSpPr>
          <p:nvPr/>
        </p:nvSpPr>
        <p:spPr bwMode="auto">
          <a:xfrm>
            <a:off x="276225" y="4543425"/>
            <a:ext cx="2093913" cy="368300"/>
          </a:xfrm>
          <a:prstGeom prst="rect">
            <a:avLst/>
          </a:prstGeom>
          <a:noFill/>
          <a:ln w="9525">
            <a:noFill/>
            <a:miter lim="800000"/>
          </a:ln>
          <a:effectLst/>
        </p:spPr>
        <p:txBody>
          <a:bodyPr wrap="square">
            <a:spAutoFit/>
          </a:bodyPr>
          <a:p>
            <a:pPr algn="l" fontAlgn="auto">
              <a:defRPr/>
            </a:pPr>
            <a:r>
              <a:rPr kumimoji="1" lang="en-US" altLang="zh-CN" sz="1800" b="1" strike="noStrike" noProof="1">
                <a:effectLst>
                  <a:outerShdw blurRad="38100" dist="19050" dir="2700000" algn="tl" rotWithShape="0">
                    <a:schemeClr val="dk1">
                      <a:alpha val="40000"/>
                    </a:schemeClr>
                  </a:outerShdw>
                </a:effectLst>
                <a:latin typeface="+mn-lt"/>
                <a:ea typeface="黑体" panose="02010609060101010101" pitchFamily="49" charset="-122"/>
                <a:cs typeface="+mn-cs"/>
                <a:sym typeface="+mn-ea"/>
              </a:rPr>
              <a:t>drop-based Reno</a:t>
            </a:r>
            <a:endParaRPr kumimoji="1" lang="en-US" altLang="zh-CN" sz="1800" b="1" strike="noStrike" noProof="1">
              <a:effectLst>
                <a:outerShdw blurRad="38100" dist="19050" dir="2700000" algn="tl" rotWithShape="0">
                  <a:schemeClr val="dk1">
                    <a:alpha val="40000"/>
                  </a:schemeClr>
                </a:outerShdw>
              </a:effectLst>
              <a:latin typeface="+mn-lt"/>
              <a:ea typeface="黑体" panose="02010609060101010101" pitchFamily="49" charset="-122"/>
              <a:sym typeface="+mn-ea"/>
            </a:endParaRPr>
          </a:p>
        </p:txBody>
      </p:sp>
      <p:pic>
        <p:nvPicPr>
          <p:cNvPr id="10249" name="图片 9"/>
          <p:cNvPicPr>
            <a:picLocks noChangeAspect="1"/>
          </p:cNvPicPr>
          <p:nvPr/>
        </p:nvPicPr>
        <p:blipFill>
          <a:blip r:embed="rId3"/>
          <a:stretch>
            <a:fillRect/>
          </a:stretch>
        </p:blipFill>
        <p:spPr>
          <a:xfrm>
            <a:off x="3154363" y="863600"/>
            <a:ext cx="4646612" cy="2151063"/>
          </a:xfrm>
          <a:prstGeom prst="rect">
            <a:avLst/>
          </a:prstGeom>
          <a:noFill/>
          <a:ln w="9525">
            <a:noFill/>
          </a:ln>
        </p:spPr>
      </p:pic>
      <p:pic>
        <p:nvPicPr>
          <p:cNvPr id="10250" name="图片 10"/>
          <p:cNvPicPr>
            <a:picLocks noChangeAspect="1"/>
          </p:cNvPicPr>
          <p:nvPr/>
        </p:nvPicPr>
        <p:blipFill>
          <a:blip r:embed="rId4"/>
          <a:stretch>
            <a:fillRect/>
          </a:stretch>
        </p:blipFill>
        <p:spPr>
          <a:xfrm>
            <a:off x="2913063" y="3921125"/>
            <a:ext cx="4772025" cy="1612900"/>
          </a:xfrm>
          <a:prstGeom prst="rect">
            <a:avLst/>
          </a:prstGeom>
          <a:noFill/>
          <a:ln w="9525">
            <a:noFill/>
          </a:ln>
        </p:spPr>
      </p:pic>
    </p:spTree>
    <p:custDataLst>
      <p:tags r:id="rId5"/>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1" name="Picture 4" descr="%E4%B8%AD%E5%8D%97%E5%A4%A7%E5%AD%A6%E6%A0%A1%E5%BE%BD"/>
          <p:cNvPicPr>
            <a:picLocks noChangeAspect="1"/>
          </p:cNvPicPr>
          <p:nvPr/>
        </p:nvPicPr>
        <p:blipFill>
          <a:blip r:embed="rId1"/>
          <a:stretch>
            <a:fillRect/>
          </a:stretch>
        </p:blipFill>
        <p:spPr>
          <a:xfrm>
            <a:off x="7527925" y="322263"/>
            <a:ext cx="450850" cy="450850"/>
          </a:xfrm>
          <a:prstGeom prst="rect">
            <a:avLst/>
          </a:prstGeom>
          <a:noFill/>
          <a:ln w="9525">
            <a:noFill/>
          </a:ln>
        </p:spPr>
      </p:pic>
      <p:pic>
        <p:nvPicPr>
          <p:cNvPr id="15362" name="图片 7"/>
          <p:cNvPicPr>
            <a:picLocks noChangeAspect="1"/>
          </p:cNvPicPr>
          <p:nvPr/>
        </p:nvPicPr>
        <p:blipFill>
          <a:blip r:embed="rId2"/>
          <a:stretch>
            <a:fillRect/>
          </a:stretch>
        </p:blipFill>
        <p:spPr>
          <a:xfrm>
            <a:off x="7978775" y="349250"/>
            <a:ext cx="942975" cy="396875"/>
          </a:xfrm>
          <a:prstGeom prst="rect">
            <a:avLst/>
          </a:prstGeom>
          <a:noFill/>
          <a:ln w="9525">
            <a:noFill/>
          </a:ln>
        </p:spPr>
      </p:pic>
      <p:sp>
        <p:nvSpPr>
          <p:cNvPr id="4" name="矩形 8"/>
          <p:cNvSpPr/>
          <p:nvPr/>
        </p:nvSpPr>
        <p:spPr>
          <a:xfrm>
            <a:off x="4138926" y="6583044"/>
            <a:ext cx="4965700" cy="245107"/>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1265" name="标题 1"/>
          <p:cNvSpPr>
            <a:spLocks noGrp="1"/>
          </p:cNvSpPr>
          <p:nvPr>
            <p:ph type="title"/>
          </p:nvPr>
        </p:nvSpPr>
        <p:spPr>
          <a:xfrm>
            <a:off x="-60325" y="187960"/>
            <a:ext cx="2571115"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Background</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3" name="直接连接符 2"/>
          <p:cNvCxnSpPr/>
          <p:nvPr/>
        </p:nvCxnSpPr>
        <p:spPr>
          <a:xfrm flipV="1">
            <a:off x="12700" y="862013"/>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 name="Rectangle 6"/>
          <p:cNvSpPr>
            <a:spLocks noChangeArrowheads="1"/>
          </p:cNvSpPr>
          <p:nvPr/>
        </p:nvSpPr>
        <p:spPr bwMode="auto">
          <a:xfrm>
            <a:off x="746125" y="5111750"/>
            <a:ext cx="1819275" cy="522288"/>
          </a:xfrm>
          <a:prstGeom prst="rect">
            <a:avLst/>
          </a:prstGeom>
          <a:noFill/>
          <a:ln w="9525">
            <a:noFill/>
            <a:miter lim="800000"/>
          </a:ln>
          <a:effectLst/>
        </p:spPr>
        <p:txBody>
          <a:bodyPr wrap="square">
            <a:spAutoFit/>
          </a:bodyPr>
          <a:p>
            <a:pPr algn="l" fontAlgn="auto">
              <a:defRPr/>
            </a:pPr>
            <a:r>
              <a:rPr kumimoji="1" lang="en-US" altLang="zh-CN" sz="28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cs typeface="+mn-cs"/>
                <a:sym typeface="+mn-ea"/>
              </a:rPr>
              <a:t>DCTCP</a:t>
            </a:r>
            <a:endParaRPr kumimoji="1" lang="en-US" altLang="zh-CN" sz="28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sym typeface="+mn-ea"/>
            </a:endParaRPr>
          </a:p>
        </p:txBody>
      </p:sp>
      <p:sp>
        <p:nvSpPr>
          <p:cNvPr id="7" name="Rectangle 6"/>
          <p:cNvSpPr>
            <a:spLocks noChangeArrowheads="1"/>
          </p:cNvSpPr>
          <p:nvPr/>
        </p:nvSpPr>
        <p:spPr bwMode="auto">
          <a:xfrm>
            <a:off x="2098675" y="5111750"/>
            <a:ext cx="1384300" cy="522288"/>
          </a:xfrm>
          <a:prstGeom prst="rect">
            <a:avLst/>
          </a:prstGeom>
          <a:noFill/>
          <a:ln w="9525">
            <a:noFill/>
            <a:miter lim="800000"/>
          </a:ln>
          <a:effectLst/>
        </p:spPr>
        <p:txBody>
          <a:bodyPr wrap="square">
            <a:spAutoFit/>
          </a:bodyPr>
          <a:p>
            <a:pPr algn="l" fontAlgn="auto">
              <a:defRPr/>
            </a:pPr>
            <a:r>
              <a:rPr kumimoji="1" lang="en-US" altLang="zh-CN" sz="2800" b="1" strike="noStrike" noProof="1">
                <a:effectLst>
                  <a:outerShdw blurRad="38100" dist="19050" dir="2700000" algn="tl" rotWithShape="0">
                    <a:schemeClr val="dk1">
                      <a:alpha val="40000"/>
                    </a:schemeClr>
                  </a:outerShdw>
                </a:effectLst>
                <a:latin typeface="+mn-lt"/>
                <a:ea typeface="黑体" panose="02010609060101010101" pitchFamily="49" charset="-122"/>
                <a:cs typeface="+mn-cs"/>
                <a:sym typeface="+mn-ea"/>
              </a:rPr>
              <a:t>D2TCP</a:t>
            </a:r>
            <a:endParaRPr kumimoji="1" lang="en-US" altLang="zh-CN" sz="2800" b="1" strike="noStrike" noProof="1">
              <a:effectLst>
                <a:outerShdw blurRad="38100" dist="19050" dir="2700000" algn="tl" rotWithShape="0">
                  <a:schemeClr val="dk1">
                    <a:alpha val="40000"/>
                  </a:schemeClr>
                </a:outerShdw>
              </a:effectLst>
              <a:latin typeface="+mn-lt"/>
              <a:ea typeface="黑体" panose="02010609060101010101" pitchFamily="49" charset="-122"/>
              <a:sym typeface="+mn-ea"/>
            </a:endParaRPr>
          </a:p>
        </p:txBody>
      </p:sp>
      <p:sp>
        <p:nvSpPr>
          <p:cNvPr id="8" name="Rectangle 6"/>
          <p:cNvSpPr>
            <a:spLocks noChangeArrowheads="1"/>
          </p:cNvSpPr>
          <p:nvPr/>
        </p:nvSpPr>
        <p:spPr bwMode="auto">
          <a:xfrm>
            <a:off x="3394075" y="5111750"/>
            <a:ext cx="1379538" cy="522288"/>
          </a:xfrm>
          <a:prstGeom prst="rect">
            <a:avLst/>
          </a:prstGeom>
          <a:noFill/>
          <a:ln w="9525">
            <a:noFill/>
            <a:miter lim="800000"/>
          </a:ln>
          <a:effectLst/>
        </p:spPr>
        <p:txBody>
          <a:bodyPr wrap="square">
            <a:spAutoFit/>
          </a:bodyPr>
          <a:p>
            <a:pPr algn="l" fontAlgn="auto">
              <a:defRPr/>
            </a:pPr>
            <a:r>
              <a:rPr kumimoji="1" lang="en-US" altLang="zh-CN" sz="2800" b="1" strike="noStrike" noProof="1">
                <a:effectLst>
                  <a:outerShdw blurRad="38100" dist="19050" dir="2700000" algn="tl" rotWithShape="0">
                    <a:schemeClr val="dk1">
                      <a:alpha val="40000"/>
                    </a:schemeClr>
                  </a:outerShdw>
                </a:effectLst>
                <a:latin typeface="+mn-lt"/>
                <a:ea typeface="黑体" panose="02010609060101010101" pitchFamily="49" charset="-122"/>
                <a:cs typeface="+mn-cs"/>
                <a:sym typeface="+mn-ea"/>
              </a:rPr>
              <a:t>L2DCT</a:t>
            </a:r>
            <a:endParaRPr kumimoji="1" lang="en-US" altLang="zh-CN" sz="2800" b="1" strike="noStrike" noProof="1">
              <a:effectLst>
                <a:outerShdw blurRad="38100" dist="19050" dir="2700000" algn="tl" rotWithShape="0">
                  <a:schemeClr val="dk1">
                    <a:alpha val="40000"/>
                  </a:schemeClr>
                </a:outerShdw>
              </a:effectLst>
              <a:latin typeface="+mn-lt"/>
              <a:ea typeface="黑体" panose="02010609060101010101" pitchFamily="49" charset="-122"/>
              <a:sym typeface="+mn-ea"/>
            </a:endParaRPr>
          </a:p>
        </p:txBody>
      </p:sp>
      <p:sp>
        <p:nvSpPr>
          <p:cNvPr id="6" name="Rectangle 6"/>
          <p:cNvSpPr>
            <a:spLocks noChangeArrowheads="1"/>
          </p:cNvSpPr>
          <p:nvPr/>
        </p:nvSpPr>
        <p:spPr bwMode="auto">
          <a:xfrm>
            <a:off x="1733550" y="5937250"/>
            <a:ext cx="2117725" cy="522288"/>
          </a:xfrm>
          <a:prstGeom prst="rect">
            <a:avLst/>
          </a:prstGeom>
          <a:noFill/>
          <a:ln w="9525">
            <a:noFill/>
            <a:miter lim="800000"/>
          </a:ln>
          <a:effectLst/>
        </p:spPr>
        <p:txBody>
          <a:bodyPr wrap="square">
            <a:spAutoFit/>
          </a:bodyPr>
          <a:p>
            <a:pPr algn="l" fontAlgn="auto">
              <a:defRPr/>
            </a:pPr>
            <a:r>
              <a:rPr kumimoji="1" lang="en-US" altLang="zh-CN" sz="28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cs typeface="+mn-cs"/>
                <a:sym typeface="+mn-ea"/>
              </a:rPr>
              <a:t>ECN-based</a:t>
            </a:r>
            <a:endParaRPr kumimoji="1" lang="en-US" altLang="zh-CN" sz="28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sym typeface="+mn-ea"/>
            </a:endParaRPr>
          </a:p>
        </p:txBody>
      </p:sp>
      <p:sp>
        <p:nvSpPr>
          <p:cNvPr id="5" name="Rectangle 6"/>
          <p:cNvSpPr>
            <a:spLocks noChangeArrowheads="1"/>
          </p:cNvSpPr>
          <p:nvPr/>
        </p:nvSpPr>
        <p:spPr bwMode="auto">
          <a:xfrm>
            <a:off x="5735638" y="5937250"/>
            <a:ext cx="2282825" cy="522288"/>
          </a:xfrm>
          <a:prstGeom prst="rect">
            <a:avLst/>
          </a:prstGeom>
          <a:noFill/>
          <a:ln w="9525">
            <a:noFill/>
            <a:miter lim="800000"/>
          </a:ln>
          <a:effectLst/>
        </p:spPr>
        <p:txBody>
          <a:bodyPr wrap="square">
            <a:spAutoFit/>
          </a:bodyPr>
          <a:p>
            <a:pPr algn="l" fontAlgn="auto">
              <a:defRPr/>
            </a:pPr>
            <a:r>
              <a:rPr kumimoji="1" lang="en-US" altLang="zh-CN" sz="2800" b="1" strike="noStrike" noProof="1">
                <a:effectLst>
                  <a:outerShdw blurRad="38100" dist="19050" dir="2700000" algn="tl" rotWithShape="0">
                    <a:schemeClr val="dk1">
                      <a:alpha val="40000"/>
                    </a:schemeClr>
                  </a:outerShdw>
                </a:effectLst>
                <a:latin typeface="+mn-lt"/>
                <a:ea typeface="黑体" panose="02010609060101010101" pitchFamily="49" charset="-122"/>
                <a:cs typeface="+mn-cs"/>
                <a:sym typeface="+mn-ea"/>
              </a:rPr>
              <a:t>Delay-based</a:t>
            </a:r>
            <a:endParaRPr kumimoji="1" lang="en-US" altLang="zh-CN" sz="2800" b="1" strike="noStrike" noProof="1">
              <a:effectLst>
                <a:outerShdw blurRad="38100" dist="19050" dir="2700000" algn="tl" rotWithShape="0">
                  <a:schemeClr val="dk1">
                    <a:alpha val="40000"/>
                  </a:schemeClr>
                </a:outerShdw>
              </a:effectLst>
              <a:latin typeface="+mn-lt"/>
              <a:ea typeface="黑体" panose="02010609060101010101" pitchFamily="49" charset="-122"/>
              <a:sym typeface="+mn-ea"/>
            </a:endParaRPr>
          </a:p>
        </p:txBody>
      </p:sp>
      <p:sp>
        <p:nvSpPr>
          <p:cNvPr id="10" name="Rectangle 6"/>
          <p:cNvSpPr>
            <a:spLocks noChangeArrowheads="1"/>
          </p:cNvSpPr>
          <p:nvPr/>
        </p:nvSpPr>
        <p:spPr bwMode="auto">
          <a:xfrm>
            <a:off x="5526088" y="5111750"/>
            <a:ext cx="1470025" cy="522288"/>
          </a:xfrm>
          <a:prstGeom prst="rect">
            <a:avLst/>
          </a:prstGeom>
          <a:noFill/>
          <a:ln w="9525">
            <a:noFill/>
            <a:miter lim="800000"/>
          </a:ln>
          <a:effectLst/>
        </p:spPr>
        <p:txBody>
          <a:bodyPr wrap="square">
            <a:spAutoFit/>
          </a:bodyPr>
          <a:p>
            <a:pPr algn="l" fontAlgn="auto">
              <a:defRPr/>
            </a:pPr>
            <a:r>
              <a:rPr kumimoji="1" lang="en-US" altLang="zh-CN" sz="2800" b="1" strike="noStrike" noProof="1">
                <a:effectLst>
                  <a:outerShdw blurRad="38100" dist="19050" dir="2700000" algn="tl" rotWithShape="0">
                    <a:schemeClr val="dk1">
                      <a:alpha val="40000"/>
                    </a:schemeClr>
                  </a:outerShdw>
                </a:effectLst>
                <a:latin typeface="+mn-lt"/>
                <a:ea typeface="黑体" panose="02010609060101010101" pitchFamily="49" charset="-122"/>
                <a:cs typeface="+mn-cs"/>
                <a:sym typeface="+mn-ea"/>
              </a:rPr>
              <a:t>TIMELY</a:t>
            </a:r>
            <a:endParaRPr kumimoji="1" lang="en-US" altLang="zh-CN" sz="2800" b="1" strike="noStrike" noProof="1">
              <a:effectLst>
                <a:outerShdw blurRad="38100" dist="19050" dir="2700000" algn="tl" rotWithShape="0">
                  <a:schemeClr val="dk1">
                    <a:alpha val="40000"/>
                  </a:schemeClr>
                </a:outerShdw>
              </a:effectLst>
              <a:latin typeface="+mn-lt"/>
              <a:ea typeface="黑体" panose="02010609060101010101" pitchFamily="49" charset="-122"/>
              <a:sym typeface="+mn-ea"/>
            </a:endParaRPr>
          </a:p>
        </p:txBody>
      </p:sp>
      <p:sp>
        <p:nvSpPr>
          <p:cNvPr id="11" name="Rectangle 6"/>
          <p:cNvSpPr>
            <a:spLocks noChangeArrowheads="1"/>
          </p:cNvSpPr>
          <p:nvPr/>
        </p:nvSpPr>
        <p:spPr bwMode="auto">
          <a:xfrm>
            <a:off x="7265988" y="5111750"/>
            <a:ext cx="684213" cy="522288"/>
          </a:xfrm>
          <a:prstGeom prst="rect">
            <a:avLst/>
          </a:prstGeom>
          <a:noFill/>
          <a:ln w="9525">
            <a:noFill/>
            <a:miter lim="800000"/>
          </a:ln>
          <a:effectLst/>
        </p:spPr>
        <p:txBody>
          <a:bodyPr wrap="square">
            <a:spAutoFit/>
          </a:bodyPr>
          <a:p>
            <a:pPr algn="l" fontAlgn="auto">
              <a:defRPr/>
            </a:pPr>
            <a:r>
              <a:rPr kumimoji="1" lang="en-US" altLang="zh-CN" sz="2800" b="1" strike="noStrike" noProof="1">
                <a:effectLst>
                  <a:outerShdw blurRad="38100" dist="19050" dir="2700000" algn="tl" rotWithShape="0">
                    <a:schemeClr val="dk1">
                      <a:alpha val="40000"/>
                    </a:schemeClr>
                  </a:outerShdw>
                </a:effectLst>
                <a:latin typeface="+mn-lt"/>
                <a:ea typeface="黑体" panose="02010609060101010101" pitchFamily="49" charset="-122"/>
                <a:cs typeface="+mn-cs"/>
                <a:sym typeface="+mn-ea"/>
              </a:rPr>
              <a:t>DX</a:t>
            </a:r>
            <a:endParaRPr kumimoji="1" lang="en-US" altLang="zh-CN" sz="2800" b="1" strike="noStrike" noProof="1">
              <a:effectLst>
                <a:outerShdw blurRad="38100" dist="19050" dir="2700000" algn="tl" rotWithShape="0">
                  <a:schemeClr val="dk1">
                    <a:alpha val="40000"/>
                  </a:schemeClr>
                </a:outerShdw>
              </a:effectLst>
              <a:latin typeface="+mn-lt"/>
              <a:ea typeface="黑体" panose="02010609060101010101" pitchFamily="49" charset="-122"/>
              <a:sym typeface="+mn-ea"/>
            </a:endParaRPr>
          </a:p>
        </p:txBody>
      </p:sp>
      <p:pic>
        <p:nvPicPr>
          <p:cNvPr id="12301" name="图片 11"/>
          <p:cNvPicPr>
            <a:picLocks noChangeAspect="1"/>
          </p:cNvPicPr>
          <p:nvPr/>
        </p:nvPicPr>
        <p:blipFill>
          <a:blip r:embed="rId3"/>
          <a:stretch>
            <a:fillRect/>
          </a:stretch>
        </p:blipFill>
        <p:spPr>
          <a:xfrm>
            <a:off x="1149350" y="963613"/>
            <a:ext cx="2166938" cy="2795587"/>
          </a:xfrm>
          <a:prstGeom prst="rect">
            <a:avLst/>
          </a:prstGeom>
          <a:noFill/>
          <a:ln w="9525">
            <a:noFill/>
          </a:ln>
        </p:spPr>
      </p:pic>
      <p:pic>
        <p:nvPicPr>
          <p:cNvPr id="12302" name="图片 13"/>
          <p:cNvPicPr>
            <a:picLocks noChangeAspect="1"/>
          </p:cNvPicPr>
          <p:nvPr/>
        </p:nvPicPr>
        <p:blipFill>
          <a:blip r:embed="rId4"/>
          <a:stretch>
            <a:fillRect/>
          </a:stretch>
        </p:blipFill>
        <p:spPr>
          <a:xfrm>
            <a:off x="1654175" y="1504950"/>
            <a:ext cx="2155825" cy="2794000"/>
          </a:xfrm>
          <a:prstGeom prst="rect">
            <a:avLst/>
          </a:prstGeom>
          <a:noFill/>
          <a:ln w="9525">
            <a:noFill/>
          </a:ln>
        </p:spPr>
      </p:pic>
      <p:pic>
        <p:nvPicPr>
          <p:cNvPr id="12303" name="图片 12"/>
          <p:cNvPicPr>
            <a:picLocks noChangeAspect="1"/>
          </p:cNvPicPr>
          <p:nvPr/>
        </p:nvPicPr>
        <p:blipFill>
          <a:blip r:embed="rId5"/>
          <a:stretch>
            <a:fillRect/>
          </a:stretch>
        </p:blipFill>
        <p:spPr>
          <a:xfrm>
            <a:off x="2200275" y="2032000"/>
            <a:ext cx="2159000" cy="2794000"/>
          </a:xfrm>
          <a:prstGeom prst="rect">
            <a:avLst/>
          </a:prstGeom>
          <a:noFill/>
          <a:ln w="9525">
            <a:noFill/>
          </a:ln>
        </p:spPr>
      </p:pic>
      <p:pic>
        <p:nvPicPr>
          <p:cNvPr id="12304" name="图片 15"/>
          <p:cNvPicPr>
            <a:picLocks noChangeAspect="1"/>
          </p:cNvPicPr>
          <p:nvPr/>
        </p:nvPicPr>
        <p:blipFill>
          <a:blip r:embed="rId6"/>
          <a:stretch>
            <a:fillRect/>
          </a:stretch>
        </p:blipFill>
        <p:spPr>
          <a:xfrm>
            <a:off x="5414963" y="1282700"/>
            <a:ext cx="2422525" cy="3125788"/>
          </a:xfrm>
          <a:prstGeom prst="rect">
            <a:avLst/>
          </a:prstGeom>
          <a:noFill/>
          <a:ln w="9525">
            <a:noFill/>
          </a:ln>
        </p:spPr>
      </p:pic>
      <p:pic>
        <p:nvPicPr>
          <p:cNvPr id="12305" name="图片 14"/>
          <p:cNvPicPr>
            <a:picLocks noChangeAspect="1"/>
          </p:cNvPicPr>
          <p:nvPr/>
        </p:nvPicPr>
        <p:blipFill>
          <a:blip r:embed="rId7"/>
          <a:stretch>
            <a:fillRect/>
          </a:stretch>
        </p:blipFill>
        <p:spPr>
          <a:xfrm>
            <a:off x="5984875" y="1822450"/>
            <a:ext cx="2162175" cy="2795588"/>
          </a:xfrm>
          <a:prstGeom prst="rect">
            <a:avLst/>
          </a:prstGeom>
          <a:noFill/>
          <a:ln w="9525">
            <a:noFill/>
          </a:ln>
        </p:spPr>
      </p:pic>
    </p:spTree>
    <p:custDataLst>
      <p:tags r:id="rId8"/>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09" name="Picture 4" descr="%E4%B8%AD%E5%8D%97%E5%A4%A7%E5%AD%A6%E6%A0%A1%E5%BE%BD"/>
          <p:cNvPicPr>
            <a:picLocks noChangeAspect="1"/>
          </p:cNvPicPr>
          <p:nvPr/>
        </p:nvPicPr>
        <p:blipFill>
          <a:blip r:embed="rId1"/>
          <a:stretch>
            <a:fillRect/>
          </a:stretch>
        </p:blipFill>
        <p:spPr>
          <a:xfrm>
            <a:off x="7527925" y="322263"/>
            <a:ext cx="450850" cy="450850"/>
          </a:xfrm>
          <a:prstGeom prst="rect">
            <a:avLst/>
          </a:prstGeom>
          <a:noFill/>
          <a:ln w="9525">
            <a:noFill/>
          </a:ln>
        </p:spPr>
      </p:pic>
      <p:pic>
        <p:nvPicPr>
          <p:cNvPr id="17410" name="图片 7"/>
          <p:cNvPicPr>
            <a:picLocks noChangeAspect="1"/>
          </p:cNvPicPr>
          <p:nvPr/>
        </p:nvPicPr>
        <p:blipFill>
          <a:blip r:embed="rId2"/>
          <a:stretch>
            <a:fillRect/>
          </a:stretch>
        </p:blipFill>
        <p:spPr>
          <a:xfrm>
            <a:off x="7978775" y="349250"/>
            <a:ext cx="942975" cy="396875"/>
          </a:xfrm>
          <a:prstGeom prst="rect">
            <a:avLst/>
          </a:prstGeom>
          <a:noFill/>
          <a:ln w="9525">
            <a:noFill/>
          </a:ln>
        </p:spPr>
      </p:pic>
      <p:sp>
        <p:nvSpPr>
          <p:cNvPr id="4" name="矩形 8"/>
          <p:cNvSpPr/>
          <p:nvPr/>
        </p:nvSpPr>
        <p:spPr>
          <a:xfrm>
            <a:off x="4138926" y="6583044"/>
            <a:ext cx="4965700" cy="245107"/>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1265" name="标题 1"/>
          <p:cNvSpPr>
            <a:spLocks noGrp="1"/>
          </p:cNvSpPr>
          <p:nvPr>
            <p:ph type="title"/>
          </p:nvPr>
        </p:nvSpPr>
        <p:spPr>
          <a:xfrm>
            <a:off x="-60325" y="187960"/>
            <a:ext cx="2571115"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Background</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3" name="直接连接符 2"/>
          <p:cNvCxnSpPr/>
          <p:nvPr/>
        </p:nvCxnSpPr>
        <p:spPr>
          <a:xfrm flipV="1">
            <a:off x="12700" y="862013"/>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Rectangle 6"/>
          <p:cNvSpPr>
            <a:spLocks noChangeArrowheads="1"/>
          </p:cNvSpPr>
          <p:nvPr/>
        </p:nvSpPr>
        <p:spPr bwMode="auto">
          <a:xfrm>
            <a:off x="487363" y="1176338"/>
            <a:ext cx="8169275" cy="954088"/>
          </a:xfrm>
          <a:prstGeom prst="rect">
            <a:avLst/>
          </a:prstGeom>
          <a:noFill/>
          <a:ln w="9525">
            <a:noFill/>
            <a:miter lim="800000"/>
          </a:ln>
          <a:effectLst/>
        </p:spPr>
        <p:txBody>
          <a:bodyPr wrap="square">
            <a:spAutoFit/>
          </a:bodyPr>
          <a:p>
            <a:pPr algn="l" fontAlgn="auto">
              <a:defRPr/>
            </a:pPr>
            <a:r>
              <a:rPr kumimoji="1" lang="en-US" altLang="zh-CN" sz="28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cs typeface="+mn-cs"/>
                <a:sym typeface="+mn-ea"/>
              </a:rPr>
              <a:t>Deploying the new ECN-based TCP is not easy, especially in ...</a:t>
            </a:r>
            <a:endParaRPr kumimoji="1" lang="en-US" altLang="zh-CN" sz="28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sym typeface="+mn-ea"/>
            </a:endParaRPr>
          </a:p>
        </p:txBody>
      </p:sp>
      <p:pic>
        <p:nvPicPr>
          <p:cNvPr id="14343" name="图片 1" descr="timg[1]"/>
          <p:cNvPicPr>
            <a:picLocks noChangeAspect="1"/>
          </p:cNvPicPr>
          <p:nvPr/>
        </p:nvPicPr>
        <p:blipFill>
          <a:blip r:embed="rId3"/>
          <a:stretch>
            <a:fillRect/>
          </a:stretch>
        </p:blipFill>
        <p:spPr>
          <a:xfrm>
            <a:off x="5010150" y="2522538"/>
            <a:ext cx="3041650" cy="2024062"/>
          </a:xfrm>
          <a:prstGeom prst="rect">
            <a:avLst/>
          </a:prstGeom>
          <a:noFill/>
          <a:ln w="9525">
            <a:noFill/>
          </a:ln>
        </p:spPr>
      </p:pic>
      <p:sp>
        <p:nvSpPr>
          <p:cNvPr id="5" name="Rectangle 6"/>
          <p:cNvSpPr>
            <a:spLocks noChangeArrowheads="1"/>
          </p:cNvSpPr>
          <p:nvPr/>
        </p:nvSpPr>
        <p:spPr bwMode="auto">
          <a:xfrm>
            <a:off x="5010150" y="4618038"/>
            <a:ext cx="3040063" cy="1014413"/>
          </a:xfrm>
          <a:prstGeom prst="rect">
            <a:avLst/>
          </a:prstGeom>
          <a:noFill/>
          <a:ln w="9525">
            <a:noFill/>
            <a:miter lim="800000"/>
          </a:ln>
          <a:effectLst/>
        </p:spPr>
        <p:txBody>
          <a:bodyPr wrap="square">
            <a:spAutoFit/>
          </a:bodyPr>
          <a:p>
            <a:pPr algn="l" fontAlgn="auto">
              <a:defRPr/>
            </a:pPr>
            <a:r>
              <a:rPr kumimoji="1" lang="en-US" altLang="zh-CN" sz="2000" b="1" strike="noStrike" noProof="1">
                <a:effectLst>
                  <a:outerShdw blurRad="38100" dist="19050" dir="2700000" algn="tl" rotWithShape="0">
                    <a:schemeClr val="dk1">
                      <a:alpha val="40000"/>
                    </a:schemeClr>
                  </a:outerShdw>
                </a:effectLst>
                <a:latin typeface="+mn-lt"/>
                <a:ea typeface="黑体" panose="02010609060101010101" pitchFamily="49" charset="-122"/>
                <a:cs typeface="+mn-cs"/>
                <a:sym typeface="+mn-ea"/>
              </a:rPr>
              <a:t>Enterprise Datacenters can't upgrade legacy applications.</a:t>
            </a:r>
            <a:endParaRPr kumimoji="1" lang="en-US" altLang="zh-CN" sz="2000" b="1" strike="noStrike" noProof="1">
              <a:effectLst>
                <a:outerShdw blurRad="38100" dist="19050" dir="2700000" algn="tl" rotWithShape="0">
                  <a:schemeClr val="dk1">
                    <a:alpha val="40000"/>
                  </a:schemeClr>
                </a:outerShdw>
              </a:effectLst>
              <a:latin typeface="+mn-lt"/>
              <a:ea typeface="黑体" panose="02010609060101010101" pitchFamily="49" charset="-122"/>
              <a:sym typeface="+mn-ea"/>
            </a:endParaRPr>
          </a:p>
        </p:txBody>
      </p:sp>
      <p:pic>
        <p:nvPicPr>
          <p:cNvPr id="14345" name="Picture 16"/>
          <p:cNvPicPr>
            <a:picLocks noChangeAspect="1"/>
          </p:cNvPicPr>
          <p:nvPr/>
        </p:nvPicPr>
        <p:blipFill>
          <a:blip r:embed="rId4"/>
          <a:srcRect t="13449" b="2173"/>
          <a:stretch>
            <a:fillRect/>
          </a:stretch>
        </p:blipFill>
        <p:spPr>
          <a:xfrm>
            <a:off x="1136650" y="2530475"/>
            <a:ext cx="3003550" cy="2008188"/>
          </a:xfrm>
          <a:prstGeom prst="rect">
            <a:avLst/>
          </a:prstGeom>
          <a:noFill/>
          <a:ln w="9525">
            <a:noFill/>
          </a:ln>
        </p:spPr>
      </p:pic>
      <p:sp>
        <p:nvSpPr>
          <p:cNvPr id="6" name="Rectangle 6"/>
          <p:cNvSpPr>
            <a:spLocks noChangeArrowheads="1"/>
          </p:cNvSpPr>
          <p:nvPr/>
        </p:nvSpPr>
        <p:spPr bwMode="auto">
          <a:xfrm>
            <a:off x="1082675" y="4630738"/>
            <a:ext cx="3057525" cy="1322388"/>
          </a:xfrm>
          <a:prstGeom prst="rect">
            <a:avLst/>
          </a:prstGeom>
          <a:noFill/>
          <a:ln w="9525">
            <a:noFill/>
            <a:miter lim="800000"/>
          </a:ln>
          <a:effectLst/>
        </p:spPr>
        <p:txBody>
          <a:bodyPr wrap="square">
            <a:spAutoFit/>
          </a:bodyPr>
          <a:p>
            <a:pPr algn="l" fontAlgn="auto">
              <a:defRPr/>
            </a:pPr>
            <a:r>
              <a:rPr kumimoji="1" lang="en-US" altLang="zh-CN" sz="2000" b="1" strike="noStrike" noProof="1">
                <a:effectLst>
                  <a:outerShdw blurRad="38100" dist="19050" dir="2700000" algn="tl" rotWithShape="0">
                    <a:schemeClr val="dk1">
                      <a:alpha val="40000"/>
                    </a:schemeClr>
                  </a:outerShdw>
                </a:effectLst>
                <a:latin typeface="+mn-lt"/>
                <a:ea typeface="黑体" panose="02010609060101010101" pitchFamily="49" charset="-122"/>
                <a:cs typeface="+mn-cs"/>
                <a:sym typeface="+mn-ea"/>
              </a:rPr>
              <a:t>In Multitenant Datacenters, tenants choose Congestion Control.</a:t>
            </a:r>
            <a:endParaRPr kumimoji="1" lang="en-US" altLang="zh-CN" sz="2000" b="1" strike="noStrike" noProof="1">
              <a:effectLst>
                <a:outerShdw blurRad="38100" dist="19050" dir="2700000" algn="tl" rotWithShape="0">
                  <a:schemeClr val="dk1">
                    <a:alpha val="40000"/>
                  </a:schemeClr>
                </a:outerShdw>
              </a:effectLst>
              <a:latin typeface="+mn-lt"/>
              <a:ea typeface="黑体" panose="02010609060101010101" pitchFamily="49" charset="-122"/>
              <a:sym typeface="+mn-ea"/>
            </a:endParaRPr>
          </a:p>
        </p:txBody>
      </p:sp>
    </p:spTree>
    <p:custDataLst>
      <p:tags r:id="rId5"/>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8"/>
          <p:cNvSpPr/>
          <p:nvPr/>
        </p:nvSpPr>
        <p:spPr>
          <a:xfrm>
            <a:off x="4138927" y="6583044"/>
            <a:ext cx="4965700" cy="245108"/>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1265" name="标题 1"/>
          <p:cNvSpPr>
            <a:spLocks noGrp="1"/>
          </p:cNvSpPr>
          <p:nvPr>
            <p:ph type="title"/>
          </p:nvPr>
        </p:nvSpPr>
        <p:spPr>
          <a:xfrm>
            <a:off x="3331210" y="2547619"/>
            <a:ext cx="2571115"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Motivation</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2" name="直接连接符 1"/>
          <p:cNvCxnSpPr/>
          <p:nvPr/>
        </p:nvCxnSpPr>
        <p:spPr>
          <a:xfrm flipV="1">
            <a:off x="3403600" y="3221038"/>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0" name="标题 1"/>
          <p:cNvSpPr>
            <a:spLocks noGrp="1"/>
          </p:cNvSpPr>
          <p:nvPr/>
        </p:nvSpPr>
        <p:spPr>
          <a:xfrm>
            <a:off x="3416935" y="3328032"/>
            <a:ext cx="2310125" cy="201930"/>
          </a:xfrm>
          <a:prstGeom prst="rect">
            <a:avLst/>
          </a:prstGeom>
          <a:noFill/>
          <a:ln w="9525">
            <a:noFill/>
          </a:ln>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eaLnBrk="1" fontAlgn="base" hangingPunct="1"/>
            <a:r>
              <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rPr>
              <a:t>Coexisting problem</a:t>
            </a:r>
            <a:endPar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1" name="Picture 4" descr="%E4%B8%AD%E5%8D%97%E5%A4%A7%E5%AD%A6%E6%A0%A1%E5%BE%BD"/>
          <p:cNvPicPr>
            <a:picLocks noChangeAspect="1"/>
          </p:cNvPicPr>
          <p:nvPr/>
        </p:nvPicPr>
        <p:blipFill>
          <a:blip r:embed="rId1"/>
          <a:stretch>
            <a:fillRect/>
          </a:stretch>
        </p:blipFill>
        <p:spPr>
          <a:xfrm>
            <a:off x="7527925" y="322263"/>
            <a:ext cx="450850" cy="450850"/>
          </a:xfrm>
          <a:prstGeom prst="rect">
            <a:avLst/>
          </a:prstGeom>
          <a:noFill/>
          <a:ln w="9525">
            <a:noFill/>
          </a:ln>
        </p:spPr>
      </p:pic>
      <p:pic>
        <p:nvPicPr>
          <p:cNvPr id="20482" name="图片 7"/>
          <p:cNvPicPr>
            <a:picLocks noChangeAspect="1"/>
          </p:cNvPicPr>
          <p:nvPr/>
        </p:nvPicPr>
        <p:blipFill>
          <a:blip r:embed="rId2"/>
          <a:stretch>
            <a:fillRect/>
          </a:stretch>
        </p:blipFill>
        <p:spPr>
          <a:xfrm>
            <a:off x="7978775" y="349250"/>
            <a:ext cx="942975" cy="396875"/>
          </a:xfrm>
          <a:prstGeom prst="rect">
            <a:avLst/>
          </a:prstGeom>
          <a:noFill/>
          <a:ln w="9525">
            <a:noFill/>
          </a:ln>
        </p:spPr>
      </p:pic>
      <p:sp>
        <p:nvSpPr>
          <p:cNvPr id="4" name="矩形 8"/>
          <p:cNvSpPr/>
          <p:nvPr/>
        </p:nvSpPr>
        <p:spPr>
          <a:xfrm>
            <a:off x="4138926" y="6583044"/>
            <a:ext cx="4965700" cy="245107"/>
          </a:xfrm>
          <a:prstGeom prst="rect">
            <a:avLst/>
          </a:prstGeom>
          <a:noFill/>
          <a:ln w="9525">
            <a:noFill/>
          </a:ln>
        </p:spPr>
        <p:txBody>
          <a:bodyPr wrap="square" anchor="t">
            <a:spAutoFit/>
            <a:scene3d>
              <a:camera prst="orthographicFront"/>
              <a:lightRig rig="threePt" dir="t"/>
            </a:scene3d>
          </a:bodyPr>
          <a:p>
            <a:pPr algn="ctr" fontAlgn="base"/>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3</a:t>
            </a:r>
            <a:r>
              <a:rPr lang="en-US" altLang="zh-CN" sz="1000" strike="noStrike" baseline="30000" noProof="1" dirty="0">
                <a:gradFill>
                  <a:gsLst>
                    <a:gs pos="0">
                      <a:srgbClr val="14CD68"/>
                    </a:gs>
                    <a:gs pos="100000">
                      <a:srgbClr val="035C7D"/>
                    </a:gs>
                  </a:gsLst>
                  <a:lin scaled="0"/>
                </a:gradFill>
                <a:effectLst>
                  <a:outerShdw blurRad="38100" dist="19050" dir="2700000" algn="tl" rotWithShape="0">
                    <a:schemeClr val="dk1">
                      <a:alpha val="40000"/>
                    </a:schemeClr>
                  </a:outerShdw>
                </a:effectLst>
                <a:uFillTx/>
                <a:latin typeface="Times New Roman" panose="02020603050405020304" pitchFamily="18" charset="0"/>
                <a:ea typeface="微软雅黑" panose="020B0503020204020204" charset="-122"/>
                <a:cs typeface="+mn-cs"/>
              </a:rPr>
              <a:t>rd</a:t>
            </a:r>
            <a:r>
              <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cs typeface="+mn-cs"/>
              </a:rPr>
              <a:t> Asia-Pacific Workshop on Networking (APNET 2019) August 17-18 2019, Beijing, China</a:t>
            </a:r>
            <a:endParaRPr lang="en-US" altLang="zh-CN" sz="1000" strike="noStrike" noProof="1" dirty="0">
              <a:gradFill>
                <a:gsLst>
                  <a:gs pos="0">
                    <a:srgbClr val="14CD68"/>
                  </a:gs>
                  <a:gs pos="100000">
                    <a:srgbClr val="035C7D"/>
                  </a:gs>
                </a:gsLst>
                <a:lin scaled="0"/>
              </a:gradFill>
              <a:effectLst>
                <a:outerShdw blurRad="38100" dist="19050" dir="2700000" algn="tl" rotWithShape="0">
                  <a:schemeClr val="dk1">
                    <a:alpha val="40000"/>
                  </a:schemeClr>
                </a:outerShdw>
              </a:effectLst>
              <a:latin typeface="Times New Roman" panose="02020603050405020304" pitchFamily="18" charset="0"/>
              <a:ea typeface="微软雅黑" panose="020B0503020204020204" charset="-122"/>
            </a:endParaRPr>
          </a:p>
        </p:txBody>
      </p:sp>
      <p:sp>
        <p:nvSpPr>
          <p:cNvPr id="11265" name="标题 1"/>
          <p:cNvSpPr>
            <a:spLocks noGrp="1"/>
          </p:cNvSpPr>
          <p:nvPr>
            <p:ph type="title"/>
          </p:nvPr>
        </p:nvSpPr>
        <p:spPr>
          <a:xfrm>
            <a:off x="-60325" y="187960"/>
            <a:ext cx="2571115" cy="631825"/>
          </a:xfrm>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p>
            <a:pPr algn="ctr" eaLnBrk="1" fontAlgn="auto" hangingPunct="1"/>
            <a:r>
              <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rPr>
              <a:t>Motivation</a:t>
            </a:r>
            <a:endParaRPr lang="en-US" altLang="zh-CN" sz="4000" strike="noStrike" noProof="1">
              <a:gradFill>
                <a:gsLst>
                  <a:gs pos="0">
                    <a:srgbClr val="14CD68"/>
                  </a:gs>
                  <a:gs pos="100000">
                    <a:srgbClr val="0B6E38"/>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cxnSp>
        <p:nvCxnSpPr>
          <p:cNvPr id="3" name="直接连接符 2"/>
          <p:cNvCxnSpPr/>
          <p:nvPr/>
        </p:nvCxnSpPr>
        <p:spPr>
          <a:xfrm flipV="1">
            <a:off x="12700" y="862013"/>
            <a:ext cx="2382838" cy="1588"/>
          </a:xfrm>
          <a:prstGeom prst="line">
            <a:avLst/>
          </a:prstGeom>
          <a:ln w="88900" cap="flat" cmpd="sng">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Rectangle 6"/>
          <p:cNvSpPr>
            <a:spLocks noChangeArrowheads="1"/>
          </p:cNvSpPr>
          <p:nvPr/>
        </p:nvSpPr>
        <p:spPr bwMode="auto">
          <a:xfrm>
            <a:off x="831850" y="5616575"/>
            <a:ext cx="7853363" cy="644525"/>
          </a:xfrm>
          <a:prstGeom prst="rect">
            <a:avLst/>
          </a:prstGeom>
          <a:noFill/>
          <a:ln w="9525">
            <a:noFill/>
            <a:miter lim="800000"/>
          </a:ln>
          <a:effectLst/>
        </p:spPr>
        <p:txBody>
          <a:bodyPr wrap="square">
            <a:spAutoFit/>
          </a:bodyPr>
          <a:p>
            <a:pPr algn="l" fontAlgn="auto">
              <a:defRPr/>
            </a:pPr>
            <a:r>
              <a:rPr kumimoji="1" lang="en-US" altLang="zh-CN" sz="18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cs typeface="+mn-cs"/>
                <a:sym typeface="+mn-ea"/>
              </a:rPr>
              <a:t>Deploying the ECN-based TCP will negatively impact the performance of the coexisting ECN-disabled TCPs.</a:t>
            </a:r>
            <a:endParaRPr kumimoji="1" lang="en-US" altLang="zh-CN" sz="1800" b="1" strike="noStrike" noProof="1">
              <a:solidFill>
                <a:srgbClr val="FF0000"/>
              </a:solidFill>
              <a:effectLst>
                <a:outerShdw blurRad="38100" dist="19050" dir="2700000" algn="tl" rotWithShape="0">
                  <a:schemeClr val="dk1">
                    <a:alpha val="40000"/>
                  </a:schemeClr>
                </a:outerShdw>
              </a:effectLst>
              <a:latin typeface="+mn-lt"/>
              <a:ea typeface="黑体" panose="02010609060101010101" pitchFamily="49" charset="-122"/>
              <a:cs typeface="+mn-cs"/>
              <a:sym typeface="+mn-ea"/>
            </a:endParaRPr>
          </a:p>
        </p:txBody>
      </p:sp>
      <p:pic>
        <p:nvPicPr>
          <p:cNvPr id="2" name="图片 1"/>
          <p:cNvPicPr>
            <a:picLocks noChangeAspect="1"/>
          </p:cNvPicPr>
          <p:nvPr/>
        </p:nvPicPr>
        <p:blipFill>
          <a:blip r:embed="rId3"/>
          <a:stretch>
            <a:fillRect/>
          </a:stretch>
        </p:blipFill>
        <p:spPr>
          <a:xfrm>
            <a:off x="746125" y="1979613"/>
            <a:ext cx="3679825" cy="2824162"/>
          </a:xfrm>
          <a:prstGeom prst="rect">
            <a:avLst/>
          </a:prstGeom>
          <a:noFill/>
          <a:ln w="9525">
            <a:noFill/>
          </a:ln>
        </p:spPr>
      </p:pic>
      <p:sp>
        <p:nvSpPr>
          <p:cNvPr id="5" name="文本框 4"/>
          <p:cNvSpPr txBox="1"/>
          <p:nvPr/>
        </p:nvSpPr>
        <p:spPr>
          <a:xfrm>
            <a:off x="4566285" y="1341119"/>
            <a:ext cx="4232910" cy="645159"/>
          </a:xfrm>
          <a:prstGeom prst="rect">
            <a:avLst/>
          </a:prstGeom>
          <a:noFill/>
        </p:spPr>
        <p:txBody>
          <a:bodyPr wrap="square" rtlCol="0">
            <a:spAutoFit/>
            <a:scene3d>
              <a:camera prst="orthographicFront"/>
              <a:lightRig rig="threePt" dir="t"/>
            </a:scene3d>
          </a:bodyPr>
          <a:p>
            <a:r>
              <a:rPr lang="en-US" altLang="zh-CN" b="1" noProof="1">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cs typeface="+mn-cs"/>
              </a:rPr>
              <a:t>Bryce Cronkite-Ratcliff</a:t>
            </a:r>
            <a:r>
              <a:rPr lang="en-US" altLang="zh-CN" noProof="1">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cs typeface="+mn-cs"/>
              </a:rPr>
              <a:t>, et al, VMware, Stanford, Technion,SIGCOMM'16</a:t>
            </a:r>
            <a:endParaRPr lang="en-US" altLang="zh-CN" noProof="1">
              <a:solidFill>
                <a:schemeClr val="accent1"/>
              </a:solidFill>
              <a:effectLst>
                <a:outerShdw blurRad="38100" dist="25400" dir="5400000" algn="ctr" rotWithShape="0">
                  <a:srgbClr val="6E747A">
                    <a:alpha val="43000"/>
                  </a:srgbClr>
                </a:outerShdw>
              </a:effectLst>
            </a:endParaRPr>
          </a:p>
        </p:txBody>
      </p:sp>
      <p:pic>
        <p:nvPicPr>
          <p:cNvPr id="6" name="图片 5"/>
          <p:cNvPicPr>
            <a:picLocks noChangeAspect="1"/>
          </p:cNvPicPr>
          <p:nvPr/>
        </p:nvPicPr>
        <p:blipFill>
          <a:blip r:embed="rId4"/>
          <a:stretch>
            <a:fillRect/>
          </a:stretch>
        </p:blipFill>
        <p:spPr>
          <a:xfrm>
            <a:off x="4781550" y="1979613"/>
            <a:ext cx="3803650" cy="2824162"/>
          </a:xfrm>
          <a:prstGeom prst="rect">
            <a:avLst/>
          </a:prstGeom>
          <a:noFill/>
          <a:ln w="9525">
            <a:noFill/>
          </a:ln>
        </p:spPr>
      </p:pic>
      <p:sp>
        <p:nvSpPr>
          <p:cNvPr id="7" name="文本框 6"/>
          <p:cNvSpPr txBox="1"/>
          <p:nvPr/>
        </p:nvSpPr>
        <p:spPr>
          <a:xfrm>
            <a:off x="1016635" y="1341119"/>
            <a:ext cx="3392805" cy="645159"/>
          </a:xfrm>
          <a:prstGeom prst="rect">
            <a:avLst/>
          </a:prstGeom>
          <a:noFill/>
        </p:spPr>
        <p:txBody>
          <a:bodyPr wrap="square" rtlCol="0">
            <a:spAutoFit/>
            <a:scene3d>
              <a:camera prst="orthographicFront"/>
              <a:lightRig rig="threePt" dir="t"/>
            </a:scene3d>
          </a:bodyPr>
          <a:p>
            <a:r>
              <a:rPr lang="en-US" altLang="zh-CN" b="1" noProof="1">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cs typeface="+mn-cs"/>
              </a:rPr>
              <a:t>Glenn Judd</a:t>
            </a:r>
            <a:r>
              <a:rPr lang="en-US" altLang="zh-CN" noProof="1">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cs typeface="+mn-cs"/>
              </a:rPr>
              <a:t>, MorGan Stanley, </a:t>
            </a:r>
            <a:endParaRPr lang="en-US" altLang="zh-CN" noProof="1">
              <a:solidFill>
                <a:schemeClr val="accent1"/>
              </a:solidFill>
              <a:effectLst>
                <a:outerShdw blurRad="38100" dist="25400" dir="5400000" algn="ctr" rotWithShape="0">
                  <a:srgbClr val="6E747A">
                    <a:alpha val="43000"/>
                  </a:srgbClr>
                </a:outerShdw>
              </a:effectLst>
            </a:endParaRPr>
          </a:p>
          <a:p>
            <a:r>
              <a:rPr lang="en-US" altLang="zh-CN" noProof="1">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cs typeface="+mn-cs"/>
              </a:rPr>
              <a:t>NSDI'15</a:t>
            </a:r>
            <a:endParaRPr lang="en-US" altLang="zh-CN" noProof="1">
              <a:solidFill>
                <a:schemeClr val="accent1"/>
              </a:solidFill>
              <a:effectLst>
                <a:outerShdw blurRad="38100" dist="25400" dir="5400000" algn="ctr" rotWithShape="0">
                  <a:srgbClr val="6E747A">
                    <a:alpha val="43000"/>
                  </a:srgbClr>
                </a:outerShdw>
              </a:effectLst>
            </a:endParaRPr>
          </a:p>
        </p:txBody>
      </p:sp>
      <p:sp>
        <p:nvSpPr>
          <p:cNvPr id="8" name="文本框 7"/>
          <p:cNvSpPr txBox="1"/>
          <p:nvPr/>
        </p:nvSpPr>
        <p:spPr>
          <a:xfrm>
            <a:off x="831850" y="4851400"/>
            <a:ext cx="7752715" cy="645160"/>
          </a:xfrm>
          <a:prstGeom prst="rect">
            <a:avLst/>
          </a:prstGeom>
          <a:noFill/>
        </p:spPr>
        <p:txBody>
          <a:bodyPr wrap="square" rtlCol="0">
            <a:spAutoFit/>
            <a:scene3d>
              <a:camera prst="orthographicFront"/>
              <a:lightRig rig="threePt" dir="t"/>
            </a:scene3d>
          </a:bodyPr>
          <a:p>
            <a:r>
              <a:rPr lang="en-US" altLang="zh-CN" noProof="1">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cs typeface="+mn-cs"/>
              </a:rPr>
              <a:t>Keqiang He, et al, University of Wisconsin-Madison, IBM Research, IBM, SIGCOMM'16</a:t>
            </a:r>
            <a:endParaRPr lang="en-US" altLang="zh-CN" noProof="1">
              <a:solidFill>
                <a:schemeClr val="accent1"/>
              </a:solidFill>
              <a:effectLst>
                <a:outerShdw blurRad="38100" dist="25400" dir="5400000" algn="ctr" rotWithShape="0">
                  <a:srgbClr val="6E747A">
                    <a:alpha val="43000"/>
                  </a:srgbClr>
                </a:outerShdw>
              </a:effectLst>
            </a:endParaRPr>
          </a:p>
        </p:txBody>
      </p:sp>
      <p:sp>
        <p:nvSpPr>
          <p:cNvPr id="10" name="标题 1"/>
          <p:cNvSpPr>
            <a:spLocks noGrp="1"/>
          </p:cNvSpPr>
          <p:nvPr/>
        </p:nvSpPr>
        <p:spPr>
          <a:xfrm>
            <a:off x="25400" y="968374"/>
            <a:ext cx="2310125" cy="201930"/>
          </a:xfrm>
          <a:prstGeom prst="rect">
            <a:avLst/>
          </a:prstGeom>
          <a:noFill/>
          <a:ln w="9525">
            <a:noFill/>
          </a:ln>
        </p:spPr>
        <p:txBody>
          <a:bodyPr vert="horz" wrap="square" lIns="91440" tIns="45720" rIns="91440" bIns="45720" anchor="ctr" anchorCtr="0">
            <a:scene3d>
              <a:camera prst="orthographicFront"/>
              <a:lightRig rig="soft" dir="t">
                <a:rot lat="0" lon="0" rev="15600000"/>
              </a:lightRig>
            </a:scene3d>
            <a:sp3d extrusionH="57150" prstMaterial="softEdge">
              <a:bevelT w="25400" h="38100"/>
            </a:sp3d>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eaLnBrk="1" fontAlgn="base" hangingPunct="1"/>
            <a:r>
              <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rPr>
              <a:t>Coexisting problem</a:t>
            </a:r>
            <a:endParaRPr lang="en-US" altLang="zh-CN" sz="2000" strike="noStrike" noProof="1">
              <a:gradFill>
                <a:gsLst>
                  <a:gs pos="0">
                    <a:srgbClr val="007BD3"/>
                  </a:gs>
                  <a:gs pos="100000">
                    <a:srgbClr val="034373"/>
                  </a:gs>
                </a:gsLst>
                <a:lin scaled="0"/>
              </a:gradFill>
              <a:effectLst/>
              <a:latin typeface="Tw Cen MT" panose="020B0602020104020603" pitchFamily="34" charset="0"/>
              <a:ea typeface="宋体" panose="02010600030101010101" pitchFamily="2" charset="-122"/>
              <a:cs typeface="Tw Cen MT" panose="020B0602020104020603" pitchFamily="34" charset="0"/>
            </a:endParaRPr>
          </a:p>
        </p:txBody>
      </p:sp>
    </p:spTree>
    <p:custDataLst>
      <p:tags r:id="rId5"/>
    </p:custDataLst>
  </p:cSld>
  <p:clrMapOvr>
    <a:masterClrMapping/>
  </p:clrMapOvr>
  <p:timing>
    <p:tnLst>
      <p:par>
        <p:cTn id="1" dur="indefinite" restart="never" nodeType="tmRoot"/>
      </p:par>
    </p:tnLst>
    <p:bldLst>
      <p:bldP spid="7" grpId="1"/>
      <p:bldP spid="5" grpId="1"/>
      <p:bldP spid="8" grpId="1"/>
      <p:bldP spid="9" grpId="1" animBg="1"/>
    </p:bldLst>
  </p:timing>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KSO_WM_TAG_VERSION" val="1.0"/>
  <p:tag name="KSO_WM_TEMPLATE_CATEGORY" val="custom"/>
  <p:tag name="KSO_WM_TEMPLATE_INDEX" val="20184553"/>
</p:tagLst>
</file>

<file path=ppt/tags/tag11.xml><?xml version="1.0" encoding="utf-8"?>
<p:tagLst xmlns:p="http://schemas.openxmlformats.org/presentationml/2006/main">
  <p:tag name="KSO_WM_TAG_VERSION" val="1.0"/>
  <p:tag name="KSO_WM_TEMPLATE_CATEGORY" val="custom"/>
  <p:tag name="KSO_WM_TEMPLATE_INDEX" val="20184553"/>
</p:tagLst>
</file>

<file path=ppt/tags/tag12.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13.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14.xml><?xml version="1.0" encoding="utf-8"?>
<p:tagLst xmlns:p="http://schemas.openxmlformats.org/presentationml/2006/main">
  <p:tag name="KSO_WM_BEAUTIFY_FLAG" val="#wm#"/>
  <p:tag name="KSO_WM_TEMPLATE_CATEGORY" val="custom"/>
  <p:tag name="KSO_WM_TEMPLATE_INDEX" val="20184553"/>
</p:tagLst>
</file>

<file path=ppt/tags/tag15.xml><?xml version="1.0" encoding="utf-8"?>
<p:tagLst xmlns:p="http://schemas.openxmlformats.org/presentationml/2006/main">
  <p:tag name="KSO_WM_BEAUTIFY_FLAG" val="#wm#"/>
  <p:tag name="KSO_WM_TEMPLATE_CATEGORY" val="custom"/>
  <p:tag name="KSO_WM_TEMPLATE_INDEX" val="20184553"/>
</p:tagLst>
</file>

<file path=ppt/tags/tag16.xml><?xml version="1.0" encoding="utf-8"?>
<p:tagLst xmlns:p="http://schemas.openxmlformats.org/presentationml/2006/main">
  <p:tag name="KSO_WM_BEAUTIFY_FLAG" val="#wm#"/>
  <p:tag name="KSO_WM_TEMPLATE_CATEGORY" val="custom"/>
  <p:tag name="KSO_WM_TEMPLATE_INDEX" val="20184553"/>
</p:tagLst>
</file>

<file path=ppt/tags/tag17.xml><?xml version="1.0" encoding="utf-8"?>
<p:tagLst xmlns:p="http://schemas.openxmlformats.org/presentationml/2006/main">
  <p:tag name="KSO_WM_BEAUTIFY_FLAG" val="#wm#"/>
  <p:tag name="KSO_WM_TEMPLATE_CATEGORY" val="custom"/>
  <p:tag name="KSO_WM_TEMPLATE_INDEX" val="20184553"/>
</p:tagLst>
</file>

<file path=ppt/tags/tag18.xml><?xml version="1.0" encoding="utf-8"?>
<p:tagLst xmlns:p="http://schemas.openxmlformats.org/presentationml/2006/main">
  <p:tag name="KSO_WM_BEAUTIFY_FLAG" val="#wm#"/>
  <p:tag name="KSO_WM_TEMPLATE_CATEGORY" val="custom"/>
  <p:tag name="KSO_WM_TEMPLATE_INDEX" val="20184553"/>
</p:tagLst>
</file>

<file path=ppt/tags/tag19.xml><?xml version="1.0" encoding="utf-8"?>
<p:tagLst xmlns:p="http://schemas.openxmlformats.org/presentationml/2006/main">
  <p:tag name="KSO_WM_BEAUTIFY_FLAG" val="#wm#"/>
  <p:tag name="KSO_WM_TEMPLATE_CATEGORY" val="custom"/>
  <p:tag name="KSO_WM_TEMPLATE_INDEX" val="20184553"/>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20.xml><?xml version="1.0" encoding="utf-8"?>
<p:tagLst xmlns:p="http://schemas.openxmlformats.org/presentationml/2006/main">
  <p:tag name="KSO_WM_BEAUTIFY_FLAG" val="#wm#"/>
  <p:tag name="KSO_WM_TEMPLATE_CATEGORY" val="custom"/>
  <p:tag name="KSO_WM_TEMPLATE_INDEX" val="20184553"/>
</p:tagLst>
</file>

<file path=ppt/tags/tag21.xml><?xml version="1.0" encoding="utf-8"?>
<p:tagLst xmlns:p="http://schemas.openxmlformats.org/presentationml/2006/main">
  <p:tag name="KSO_WM_BEAUTIFY_FLAG" val="#wm#"/>
  <p:tag name="KSO_WM_TEMPLATE_CATEGORY" val="custom"/>
  <p:tag name="KSO_WM_TEMPLATE_INDEX" val="20184553"/>
</p:tagLst>
</file>

<file path=ppt/tags/tag22.xml><?xml version="1.0" encoding="utf-8"?>
<p:tagLst xmlns:p="http://schemas.openxmlformats.org/presentationml/2006/main">
  <p:tag name="KSO_WM_BEAUTIFY_FLAG" val="#wm#"/>
  <p:tag name="KSO_WM_TEMPLATE_CATEGORY" val="custom"/>
  <p:tag name="KSO_WM_TEMPLATE_INDEX" val="20184553"/>
</p:tagLst>
</file>

<file path=ppt/tags/tag23.xml><?xml version="1.0" encoding="utf-8"?>
<p:tagLst xmlns:p="http://schemas.openxmlformats.org/presentationml/2006/main">
  <p:tag name="KSO_WM_BEAUTIFY_FLAG" val="#wm#"/>
  <p:tag name="KSO_WM_TEMPLATE_CATEGORY" val="custom"/>
  <p:tag name="KSO_WM_TEMPLATE_INDEX" val="20184553"/>
</p:tagLst>
</file>

<file path=ppt/tags/tag24.xml><?xml version="1.0" encoding="utf-8"?>
<p:tagLst xmlns:p="http://schemas.openxmlformats.org/presentationml/2006/main">
  <p:tag name="KSO_WM_BEAUTIFY_FLAG" val="#wm#"/>
  <p:tag name="KSO_WM_TEMPLATE_CATEGORY" val="custom"/>
  <p:tag name="KSO_WM_TEMPLATE_INDEX" val="20184553"/>
</p:tagLst>
</file>

<file path=ppt/tags/tag25.xml><?xml version="1.0" encoding="utf-8"?>
<p:tagLst xmlns:p="http://schemas.openxmlformats.org/presentationml/2006/main">
  <p:tag name="KSO_WM_BEAUTIFY_FLAG" val="#wm#"/>
  <p:tag name="KSO_WM_TEMPLATE_CATEGORY" val="custom"/>
  <p:tag name="KSO_WM_TEMPLATE_INDEX" val="20184553"/>
</p:tagLst>
</file>

<file path=ppt/tags/tag26.xml><?xml version="1.0" encoding="utf-8"?>
<p:tagLst xmlns:p="http://schemas.openxmlformats.org/presentationml/2006/main">
  <p:tag name="KSO_WM_BEAUTIFY_FLAG" val="#wm#"/>
  <p:tag name="KSO_WM_TEMPLATE_CATEGORY" val="custom"/>
  <p:tag name="KSO_WM_TEMPLATE_INDEX" val="20184553"/>
</p:tagLst>
</file>

<file path=ppt/tags/tag27.xml><?xml version="1.0" encoding="utf-8"?>
<p:tagLst xmlns:p="http://schemas.openxmlformats.org/presentationml/2006/main">
  <p:tag name="KSO_WM_BEAUTIFY_FLAG" val="#wm#"/>
  <p:tag name="KSO_WM_TEMPLATE_CATEGORY" val="custom"/>
  <p:tag name="KSO_WM_TEMPLATE_INDEX" val="20184553"/>
</p:tagLst>
</file>

<file path=ppt/tags/tag28.xml><?xml version="1.0" encoding="utf-8"?>
<p:tagLst xmlns:p="http://schemas.openxmlformats.org/presentationml/2006/main">
  <p:tag name="KSO_WM_BEAUTIFY_FLAG" val="#wm#"/>
  <p:tag name="KSO_WM_TEMPLATE_CATEGORY" val="custom"/>
  <p:tag name="KSO_WM_TEMPLATE_INDEX" val="20184553"/>
</p:tagLst>
</file>

<file path=ppt/tags/tag29.xml><?xml version="1.0" encoding="utf-8"?>
<p:tagLst xmlns:p="http://schemas.openxmlformats.org/presentationml/2006/main">
  <p:tag name="KSO_WM_BEAUTIFY_FLAG" val="#wm#"/>
  <p:tag name="KSO_WM_TEMPLATE_CATEGORY" val="custom"/>
  <p:tag name="KSO_WM_TEMPLATE_INDEX" val="20184553"/>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30.xml><?xml version="1.0" encoding="utf-8"?>
<p:tagLst xmlns:p="http://schemas.openxmlformats.org/presentationml/2006/main">
  <p:tag name="KSO_WM_BEAUTIFY_FLAG" val="#wm#"/>
  <p:tag name="KSO_WM_TEMPLATE_CATEGORY" val="custom"/>
  <p:tag name="KSO_WM_TEMPLATE_INDEX" val="20184553"/>
</p:tagLst>
</file>

<file path=ppt/tags/tag31.xml><?xml version="1.0" encoding="utf-8"?>
<p:tagLst xmlns:p="http://schemas.openxmlformats.org/presentationml/2006/main">
  <p:tag name="KSO_WM_BEAUTIFY_FLAG" val="#wm#"/>
  <p:tag name="KSO_WM_TEMPLATE_CATEGORY" val="custom"/>
  <p:tag name="KSO_WM_TEMPLATE_INDEX" val="20184553"/>
</p:tagLst>
</file>

<file path=ppt/tags/tag32.xml><?xml version="1.0" encoding="utf-8"?>
<p:tagLst xmlns:p="http://schemas.openxmlformats.org/presentationml/2006/main">
  <p:tag name="KSO_WM_BEAUTIFY_FLAG" val="#wm#"/>
  <p:tag name="KSO_WM_TEMPLATE_CATEGORY" val="custom"/>
  <p:tag name="KSO_WM_TEMPLATE_INDEX" val="20184553"/>
</p:tagLst>
</file>

<file path=ppt/tags/tag33.xml><?xml version="1.0" encoding="utf-8"?>
<p:tagLst xmlns:p="http://schemas.openxmlformats.org/presentationml/2006/main">
  <p:tag name="KSO_WM_BEAUTIFY_FLAG" val="#wm#"/>
  <p:tag name="KSO_WM_TEMPLATE_CATEGORY" val="custom"/>
  <p:tag name="KSO_WM_TEMPLATE_INDEX" val="20184553"/>
</p:tagLst>
</file>

<file path=ppt/tags/tag34.xml><?xml version="1.0" encoding="utf-8"?>
<p:tagLst xmlns:p="http://schemas.openxmlformats.org/presentationml/2006/main">
  <p:tag name="KSO_WM_BEAUTIFY_FLAG" val="#wm#"/>
  <p:tag name="KSO_WM_TEMPLATE_CATEGORY" val="custom"/>
  <p:tag name="KSO_WM_TEMPLATE_INDEX" val="20184553"/>
</p:tagLst>
</file>

<file path=ppt/tags/tag35.xml><?xml version="1.0" encoding="utf-8"?>
<p:tagLst xmlns:p="http://schemas.openxmlformats.org/presentationml/2006/main">
  <p:tag name="KSO_WM_BEAUTIFY_FLAG" val="#wm#"/>
  <p:tag name="KSO_WM_TEMPLATE_CATEGORY" val="custom"/>
  <p:tag name="KSO_WM_TEMPLATE_INDEX" val="20184553"/>
</p:tagLst>
</file>

<file path=ppt/tags/tag36.xml><?xml version="1.0" encoding="utf-8"?>
<p:tagLst xmlns:p="http://schemas.openxmlformats.org/presentationml/2006/main">
  <p:tag name="KSO_WM_BEAUTIFY_FLAG" val="#wm#"/>
  <p:tag name="KSO_WM_TEMPLATE_CATEGORY" val="custom"/>
  <p:tag name="KSO_WM_TEMPLATE_INDEX" val="20184553"/>
</p:tagLst>
</file>

<file path=ppt/tags/tag37.xml><?xml version="1.0" encoding="utf-8"?>
<p:tagLst xmlns:p="http://schemas.openxmlformats.org/presentationml/2006/main">
  <p:tag name="KSO_WM_BEAUTIFY_FLAG" val="#wm#"/>
  <p:tag name="KSO_WM_TEMPLATE_CATEGORY" val="custom"/>
  <p:tag name="KSO_WM_TEMPLATE_INDEX" val="20184553"/>
</p:tagLst>
</file>

<file path=ppt/tags/tag38.xml><?xml version="1.0" encoding="utf-8"?>
<p:tagLst xmlns:p="http://schemas.openxmlformats.org/presentationml/2006/main">
  <p:tag name="KSO_WM_BEAUTIFY_FLAG" val="#wm#"/>
  <p:tag name="KSO_WM_TEMPLATE_CATEGORY" val="custom"/>
  <p:tag name="KSO_WM_TEMPLATE_INDEX" val="20184553"/>
</p:tagLst>
</file>

<file path=ppt/tags/tag39.xml><?xml version="1.0" encoding="utf-8"?>
<p:tagLst xmlns:p="http://schemas.openxmlformats.org/presentationml/2006/main">
  <p:tag name="KSO_WM_BEAUTIFY_FLAG" val="#wm#"/>
  <p:tag name="KSO_WM_TEMPLATE_CATEGORY" val="custom"/>
  <p:tag name="KSO_WM_TEMPLATE_INDEX" val="20184553"/>
</p:tagLst>
</file>

<file path=ppt/tags/tag4.xml><?xml version="1.0" encoding="utf-8"?>
<p:tagLst xmlns:p="http://schemas.openxmlformats.org/presentationml/2006/main">
  <p:tag name="KSO_WM_TAG_VERSION" val="1.0"/>
  <p:tag name="KSO_WM_TEMPLATE_CATEGORY" val="custom"/>
  <p:tag name="KSO_WM_TEMPLATE_INDEX" val="20184553"/>
</p:tagLst>
</file>

<file path=ppt/tags/tag40.xml><?xml version="1.0" encoding="utf-8"?>
<p:tagLst xmlns:p="http://schemas.openxmlformats.org/presentationml/2006/main">
  <p:tag name="KSO_WM_BEAUTIFY_FLAG" val="#wm#"/>
  <p:tag name="KSO_WM_TEMPLATE_CATEGORY" val="custom"/>
  <p:tag name="KSO_WM_TEMPLATE_INDEX" val="20184553"/>
</p:tagLst>
</file>

<file path=ppt/tags/tag41.xml><?xml version="1.0" encoding="utf-8"?>
<p:tagLst xmlns:p="http://schemas.openxmlformats.org/presentationml/2006/main">
  <p:tag name="KSO_WM_BEAUTIFY_FLAG" val="#wm#"/>
  <p:tag name="KSO_WM_TEMPLATE_CATEGORY" val="custom"/>
  <p:tag name="KSO_WM_TEMPLATE_INDEX" val="20184553"/>
</p:tagLst>
</file>

<file path=ppt/tags/tag42.xml><?xml version="1.0" encoding="utf-8"?>
<p:tagLst xmlns:p="http://schemas.openxmlformats.org/presentationml/2006/main">
  <p:tag name="KSO_WM_BEAUTIFY_FLAG" val="#wm#"/>
  <p:tag name="KSO_WM_TEMPLATE_CATEGORY" val="custom"/>
  <p:tag name="KSO_WM_TEMPLATE_INDEX" val="20184553"/>
</p:tagLst>
</file>

<file path=ppt/tags/tag43.xml><?xml version="1.0" encoding="utf-8"?>
<p:tagLst xmlns:p="http://schemas.openxmlformats.org/presentationml/2006/main">
  <p:tag name="KSO_WM_BEAUTIFY_FLAG" val="#wm#"/>
  <p:tag name="KSO_WM_TEMPLATE_CATEGORY" val="custom"/>
  <p:tag name="KSO_WM_TEMPLATE_INDEX" val="20184553"/>
</p:tagLst>
</file>

<file path=ppt/tags/tag44.xml><?xml version="1.0" encoding="utf-8"?>
<p:tagLst xmlns:p="http://schemas.openxmlformats.org/presentationml/2006/main">
  <p:tag name="KSO_WM_BEAUTIFY_FLAG" val="#wm#"/>
  <p:tag name="KSO_WM_TEMPLATE_CATEGORY" val="custom"/>
  <p:tag name="KSO_WM_TEMPLATE_INDEX" val="20184553"/>
</p:tagLst>
</file>

<file path=ppt/tags/tag45.xml><?xml version="1.0" encoding="utf-8"?>
<p:tagLst xmlns:p="http://schemas.openxmlformats.org/presentationml/2006/main">
  <p:tag name="KSO_WM_BEAUTIFY_FLAG" val="#wm#"/>
  <p:tag name="KSO_WM_TEMPLATE_CATEGORY" val="custom"/>
  <p:tag name="KSO_WM_TEMPLATE_INDEX" val="20184553"/>
</p:tagLst>
</file>

<file path=ppt/tags/tag5.xml><?xml version="1.0" encoding="utf-8"?>
<p:tagLst xmlns:p="http://schemas.openxmlformats.org/presentationml/2006/main">
  <p:tag name="KSO_WM_TAG_VERSION" val="1.0"/>
  <p:tag name="KSO_WM_TEMPLATE_CATEGORY" val="custom"/>
  <p:tag name="KSO_WM_TEMPLATE_INDEX" val="20184553"/>
</p:tagLst>
</file>

<file path=ppt/tags/tag6.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7.xml><?xml version="1.0" encoding="utf-8"?>
<p:tagLst xmlns:p="http://schemas.openxmlformats.org/presentationml/2006/main">
  <p:tag name="KSO_WM_TAG_VERSION" val="1.0"/>
  <p:tag name="KSO_WM_TEMPLATE_CATEGORY" val="custom"/>
  <p:tag name="KSO_WM_TEMPLATE_INDEX" val="20184553"/>
</p:tagLst>
</file>

<file path=ppt/tags/tag8.xml><?xml version="1.0" encoding="utf-8"?>
<p:tagLst xmlns:p="http://schemas.openxmlformats.org/presentationml/2006/main">
  <p:tag name="KSO_WM_TAG_VERSION" val="1.0"/>
  <p:tag name="KSO_WM_TEMPLATE_CATEGORY" val="custom"/>
  <p:tag name="KSO_WM_TEMPLATE_INDEX" val="20184553"/>
</p:tagLst>
</file>

<file path=ppt/tags/tag9.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heme/theme1.xml><?xml version="1.0" encoding="utf-8"?>
<a:theme xmlns:a="http://schemas.openxmlformats.org/drawingml/2006/main" name="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7881</Words>
  <Application>WPS 演示</Application>
  <PresentationFormat/>
  <Paragraphs>430</Paragraphs>
  <Slides>34</Slides>
  <Notes>0</Notes>
  <HiddenSlides>0</HiddenSlides>
  <MMClips>0</MMClips>
  <ScaleCrop>false</ScaleCrop>
  <HeadingPairs>
    <vt:vector size="8" baseType="variant">
      <vt:variant>
        <vt:lpstr>已用的字体</vt:lpstr>
      </vt:variant>
      <vt:variant>
        <vt:i4>13</vt:i4>
      </vt:variant>
      <vt:variant>
        <vt:lpstr>主题</vt:lpstr>
      </vt:variant>
      <vt:variant>
        <vt:i4>4</vt:i4>
      </vt:variant>
      <vt:variant>
        <vt:lpstr>嵌入 OLE 服务器</vt:lpstr>
      </vt:variant>
      <vt:variant>
        <vt:i4>1</vt:i4>
      </vt:variant>
      <vt:variant>
        <vt:lpstr>幻灯片标题</vt:lpstr>
      </vt:variant>
      <vt:variant>
        <vt:i4>34</vt:i4>
      </vt:variant>
    </vt:vector>
  </HeadingPairs>
  <TitlesOfParts>
    <vt:vector size="52" baseType="lpstr">
      <vt:lpstr>Arial</vt:lpstr>
      <vt:lpstr>宋体</vt:lpstr>
      <vt:lpstr>Wingdings</vt:lpstr>
      <vt:lpstr>黑体</vt:lpstr>
      <vt:lpstr>Tw Cen MT</vt:lpstr>
      <vt:lpstr>Arial</vt:lpstr>
      <vt:lpstr>Verdana</vt:lpstr>
      <vt:lpstr>微软雅黑</vt:lpstr>
      <vt:lpstr>Times New Roman</vt:lpstr>
      <vt:lpstr>Calibri</vt:lpstr>
      <vt:lpstr>Wingdings</vt:lpstr>
      <vt:lpstr>Arial Unicode MS</vt:lpstr>
      <vt:lpstr>华文仿宋</vt:lpstr>
      <vt:lpstr>Office 主题</vt:lpstr>
      <vt:lpstr>1_Office 主题</vt:lpstr>
      <vt:lpstr>2_Office 主题</vt:lpstr>
      <vt:lpstr>3_Office 主题</vt:lpstr>
      <vt:lpstr>Equation.KSEE3</vt:lpstr>
      <vt:lpstr>PowerPoint 演示文稿</vt:lpstr>
      <vt:lpstr>Outline</vt:lpstr>
      <vt:lpstr>Background</vt:lpstr>
      <vt:lpstr>Background</vt:lpstr>
      <vt:lpstr>Background</vt:lpstr>
      <vt:lpstr>Background</vt:lpstr>
      <vt:lpstr>Background</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Motivation</vt:lpstr>
      <vt:lpstr>Approach</vt:lpstr>
      <vt:lpstr>Approach</vt:lpstr>
      <vt:lpstr>Approach</vt:lpstr>
      <vt:lpstr>Evaluation</vt:lpstr>
      <vt:lpstr>Evaluation</vt:lpstr>
      <vt:lpstr>Evaluation</vt:lpstr>
      <vt:lpstr>Evaluation</vt:lpstr>
      <vt:lpstr>Evaluation</vt:lpstr>
      <vt:lpstr>Evaluation</vt:lpstr>
      <vt:lpstr>Evaluation</vt:lpstr>
      <vt:lpstr>Evaluation</vt:lpstr>
      <vt:lpstr>Evaluation</vt:lpstr>
      <vt:lpstr>Conclusion</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sp6</dc:creator>
  <cp:lastModifiedBy>sp6</cp:lastModifiedBy>
  <cp:revision>147</cp:revision>
  <dcterms:created xsi:type="dcterms:W3CDTF">2019-08-07T09:37:00Z</dcterms:created>
  <dcterms:modified xsi:type="dcterms:W3CDTF">2019-08-17T02:10:39Z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2052-11.1.0.8907</vt:lpwstr>
  </property>
</Properties>
</file>